
<file path=[Content_Types].xml><?xml version="1.0" encoding="utf-8"?>
<Types xmlns="http://schemas.openxmlformats.org/package/2006/content-types">
  <Default Extension="png" ContentType="image/png"/>
  <Default Extension="jpeg" ContentType="image/jpeg"/>
  <Default Extension="wmf" ContentType="image/x-wmf"/>
  <Default Extension="emf" ContentType="image/x-emf"/>
  <Default Extension="rels" ContentType="application/vnd.openxmlformats-package.relationships+xml"/>
  <Default Extension="xml" ContentType="application/xml"/>
  <Default Extension="wdp" ContentType="image/vnd.ms-photo"/>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1"/>
  </p:sldMasterIdLst>
  <p:notesMasterIdLst>
    <p:notesMasterId r:id="rId163"/>
  </p:notesMasterIdLst>
  <p:sldIdLst>
    <p:sldId id="256" r:id="rId2"/>
    <p:sldId id="257" r:id="rId3"/>
    <p:sldId id="300" r:id="rId4"/>
    <p:sldId id="259" r:id="rId5"/>
    <p:sldId id="260" r:id="rId6"/>
    <p:sldId id="261" r:id="rId7"/>
    <p:sldId id="262" r:id="rId8"/>
    <p:sldId id="263" r:id="rId9"/>
    <p:sldId id="265" r:id="rId10"/>
    <p:sldId id="342" r:id="rId11"/>
    <p:sldId id="343" r:id="rId12"/>
    <p:sldId id="266" r:id="rId13"/>
    <p:sldId id="276" r:id="rId14"/>
    <p:sldId id="275" r:id="rId15"/>
    <p:sldId id="341" r:id="rId16"/>
    <p:sldId id="267" r:id="rId17"/>
    <p:sldId id="271" r:id="rId18"/>
    <p:sldId id="272" r:id="rId19"/>
    <p:sldId id="268" r:id="rId20"/>
    <p:sldId id="270" r:id="rId21"/>
    <p:sldId id="277" r:id="rId22"/>
    <p:sldId id="278" r:id="rId23"/>
    <p:sldId id="279" r:id="rId24"/>
    <p:sldId id="431" r:id="rId25"/>
    <p:sldId id="281" r:id="rId26"/>
    <p:sldId id="282" r:id="rId27"/>
    <p:sldId id="283" r:id="rId28"/>
    <p:sldId id="285" r:id="rId29"/>
    <p:sldId id="286" r:id="rId30"/>
    <p:sldId id="309" r:id="rId31"/>
    <p:sldId id="284" r:id="rId32"/>
    <p:sldId id="304" r:id="rId33"/>
    <p:sldId id="305" r:id="rId34"/>
    <p:sldId id="306" r:id="rId35"/>
    <p:sldId id="307" r:id="rId36"/>
    <p:sldId id="308" r:id="rId37"/>
    <p:sldId id="311" r:id="rId38"/>
    <p:sldId id="295" r:id="rId39"/>
    <p:sldId id="296" r:id="rId40"/>
    <p:sldId id="299" r:id="rId41"/>
    <p:sldId id="312" r:id="rId42"/>
    <p:sldId id="314" r:id="rId43"/>
    <p:sldId id="313" r:id="rId44"/>
    <p:sldId id="315" r:id="rId45"/>
    <p:sldId id="316" r:id="rId46"/>
    <p:sldId id="317" r:id="rId47"/>
    <p:sldId id="318" r:id="rId48"/>
    <p:sldId id="319" r:id="rId49"/>
    <p:sldId id="289" r:id="rId50"/>
    <p:sldId id="290" r:id="rId51"/>
    <p:sldId id="291" r:id="rId52"/>
    <p:sldId id="293" r:id="rId53"/>
    <p:sldId id="320" r:id="rId54"/>
    <p:sldId id="292" r:id="rId55"/>
    <p:sldId id="294" r:id="rId56"/>
    <p:sldId id="321" r:id="rId57"/>
    <p:sldId id="322" r:id="rId58"/>
    <p:sldId id="323" r:id="rId59"/>
    <p:sldId id="324" r:id="rId60"/>
    <p:sldId id="325" r:id="rId61"/>
    <p:sldId id="326" r:id="rId62"/>
    <p:sldId id="344" r:id="rId63"/>
    <p:sldId id="301" r:id="rId64"/>
    <p:sldId id="302" r:id="rId65"/>
    <p:sldId id="327" r:id="rId66"/>
    <p:sldId id="328" r:id="rId67"/>
    <p:sldId id="329" r:id="rId68"/>
    <p:sldId id="331" r:id="rId69"/>
    <p:sldId id="330" r:id="rId70"/>
    <p:sldId id="333" r:id="rId71"/>
    <p:sldId id="332" r:id="rId72"/>
    <p:sldId id="334" r:id="rId73"/>
    <p:sldId id="335" r:id="rId74"/>
    <p:sldId id="336" r:id="rId75"/>
    <p:sldId id="337" r:id="rId76"/>
    <p:sldId id="338" r:id="rId77"/>
    <p:sldId id="339" r:id="rId78"/>
    <p:sldId id="340" r:id="rId79"/>
    <p:sldId id="345" r:id="rId80"/>
    <p:sldId id="346" r:id="rId81"/>
    <p:sldId id="347" r:id="rId82"/>
    <p:sldId id="348" r:id="rId83"/>
    <p:sldId id="349" r:id="rId84"/>
    <p:sldId id="350" r:id="rId85"/>
    <p:sldId id="351" r:id="rId86"/>
    <p:sldId id="352" r:id="rId87"/>
    <p:sldId id="353" r:id="rId88"/>
    <p:sldId id="354" r:id="rId89"/>
    <p:sldId id="355" r:id="rId90"/>
    <p:sldId id="356" r:id="rId91"/>
    <p:sldId id="357" r:id="rId92"/>
    <p:sldId id="358" r:id="rId93"/>
    <p:sldId id="359" r:id="rId94"/>
    <p:sldId id="360" r:id="rId95"/>
    <p:sldId id="361" r:id="rId96"/>
    <p:sldId id="362" r:id="rId97"/>
    <p:sldId id="363" r:id="rId98"/>
    <p:sldId id="364" r:id="rId99"/>
    <p:sldId id="365" r:id="rId100"/>
    <p:sldId id="366" r:id="rId101"/>
    <p:sldId id="367" r:id="rId102"/>
    <p:sldId id="368" r:id="rId103"/>
    <p:sldId id="369" r:id="rId104"/>
    <p:sldId id="370" r:id="rId105"/>
    <p:sldId id="371" r:id="rId106"/>
    <p:sldId id="372" r:id="rId107"/>
    <p:sldId id="373" r:id="rId108"/>
    <p:sldId id="374" r:id="rId109"/>
    <p:sldId id="375" r:id="rId110"/>
    <p:sldId id="376" r:id="rId111"/>
    <p:sldId id="377" r:id="rId112"/>
    <p:sldId id="378" r:id="rId113"/>
    <p:sldId id="379" r:id="rId114"/>
    <p:sldId id="380" r:id="rId115"/>
    <p:sldId id="381" r:id="rId116"/>
    <p:sldId id="382" r:id="rId117"/>
    <p:sldId id="433" r:id="rId118"/>
    <p:sldId id="384" r:id="rId119"/>
    <p:sldId id="385" r:id="rId120"/>
    <p:sldId id="386" r:id="rId121"/>
    <p:sldId id="387" r:id="rId122"/>
    <p:sldId id="388" r:id="rId123"/>
    <p:sldId id="389" r:id="rId124"/>
    <p:sldId id="390" r:id="rId125"/>
    <p:sldId id="391" r:id="rId126"/>
    <p:sldId id="392" r:id="rId127"/>
    <p:sldId id="393" r:id="rId128"/>
    <p:sldId id="394" r:id="rId129"/>
    <p:sldId id="395" r:id="rId130"/>
    <p:sldId id="396" r:id="rId131"/>
    <p:sldId id="397" r:id="rId132"/>
    <p:sldId id="398" r:id="rId133"/>
    <p:sldId id="399" r:id="rId134"/>
    <p:sldId id="400" r:id="rId135"/>
    <p:sldId id="401" r:id="rId136"/>
    <p:sldId id="402" r:id="rId137"/>
    <p:sldId id="403" r:id="rId138"/>
    <p:sldId id="404" r:id="rId139"/>
    <p:sldId id="405" r:id="rId140"/>
    <p:sldId id="406" r:id="rId141"/>
    <p:sldId id="407" r:id="rId142"/>
    <p:sldId id="408" r:id="rId143"/>
    <p:sldId id="409" r:id="rId144"/>
    <p:sldId id="410" r:id="rId145"/>
    <p:sldId id="411" r:id="rId146"/>
    <p:sldId id="412" r:id="rId147"/>
    <p:sldId id="413" r:id="rId148"/>
    <p:sldId id="414" r:id="rId149"/>
    <p:sldId id="415" r:id="rId150"/>
    <p:sldId id="416" r:id="rId151"/>
    <p:sldId id="426" r:id="rId152"/>
    <p:sldId id="417" r:id="rId153"/>
    <p:sldId id="418" r:id="rId154"/>
    <p:sldId id="419" r:id="rId155"/>
    <p:sldId id="420" r:id="rId156"/>
    <p:sldId id="421" r:id="rId157"/>
    <p:sldId id="422" r:id="rId158"/>
    <p:sldId id="427" r:id="rId159"/>
    <p:sldId id="428" r:id="rId160"/>
    <p:sldId id="425" r:id="rId161"/>
    <p:sldId id="429" r:id="rId16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C00"/>
    <a:srgbClr val="FFCC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221" autoAdjust="0"/>
    <p:restoredTop sz="94755" autoAdjust="0"/>
  </p:normalViewPr>
  <p:slideViewPr>
    <p:cSldViewPr>
      <p:cViewPr>
        <p:scale>
          <a:sx n="70" d="100"/>
          <a:sy n="70" d="100"/>
        </p:scale>
        <p:origin x="-1398" y="-210"/>
      </p:cViewPr>
      <p:guideLst>
        <p:guide orient="horz" pos="2160"/>
        <p:guide pos="288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notesMaster" Target="notesMasters/notesMaster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viewProps" Target="viewProps.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1E20DED-63F5-4FB3-9E72-1F6FCB0F3DEE}" type="datetimeFigureOut">
              <a:rPr lang="en-US" smtClean="0"/>
              <a:pPr/>
              <a:t>8/16/2021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F7F7D99-CD51-4AA3-98AC-9B298783F846}" type="slidenum">
              <a:rPr lang="en-US" smtClean="0"/>
              <a:pPr/>
              <a:t>‹#›</a:t>
            </a:fld>
            <a:endParaRPr lang="en-US"/>
          </a:p>
        </p:txBody>
      </p:sp>
    </p:spTree>
    <p:extLst>
      <p:ext uri="{BB962C8B-B14F-4D97-AF65-F5344CB8AC3E}">
        <p14:creationId xmlns:p14="http://schemas.microsoft.com/office/powerpoint/2010/main" val="21534305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F7F7D99-CD51-4AA3-98AC-9B298783F846}" type="slidenum">
              <a:rPr lang="en-US" smtClean="0"/>
              <a:pPr/>
              <a:t>54</a:t>
            </a:fld>
            <a:endParaRPr lang="en-US"/>
          </a:p>
        </p:txBody>
      </p:sp>
    </p:spTree>
    <p:extLst>
      <p:ext uri="{BB962C8B-B14F-4D97-AF65-F5344CB8AC3E}">
        <p14:creationId xmlns:p14="http://schemas.microsoft.com/office/powerpoint/2010/main" val="293332435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7" name="Picture 6" descr="horizon.png"/>
          <p:cNvPicPr>
            <a:picLocks noChangeAspect="1"/>
          </p:cNvPicPr>
          <p:nvPr/>
        </p:nvPicPr>
        <p:blipFill>
          <a:blip r:embed="rId2" cstate="print"/>
          <a:srcRect t="33333"/>
          <a:stretch>
            <a:fillRect/>
          </a:stretch>
        </p:blipFill>
        <p:spPr>
          <a:xfrm>
            <a:off x="0" y="0"/>
            <a:ext cx="9144000" cy="4572000"/>
          </a:xfrm>
          <a:prstGeom prst="rect">
            <a:avLst/>
          </a:prstGeom>
        </p:spPr>
      </p:pic>
      <p:sp>
        <p:nvSpPr>
          <p:cNvPr id="4" name="Date Placeholder 3"/>
          <p:cNvSpPr>
            <a:spLocks noGrp="1"/>
          </p:cNvSpPr>
          <p:nvPr>
            <p:ph type="dt" sz="half" idx="10"/>
          </p:nvPr>
        </p:nvSpPr>
        <p:spPr/>
        <p:txBody>
          <a:bodyPr/>
          <a:lstStyle/>
          <a:p>
            <a:fld id="{2A8DB8AC-F040-438E-8799-F8A6B4AFFDA0}" type="datetimeFigureOut">
              <a:rPr lang="en-US" smtClean="0"/>
              <a:pPr/>
              <a:t>8/16/2021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AF46106-F9ED-4743-BD08-8817B383F915}" type="slidenum">
              <a:rPr lang="en-US" smtClean="0"/>
              <a:pPr/>
              <a:t>‹#›</a:t>
            </a:fld>
            <a:endParaRPr lang="en-US"/>
          </a:p>
        </p:txBody>
      </p:sp>
      <p:sp>
        <p:nvSpPr>
          <p:cNvPr id="3" name="Subtitle 2"/>
          <p:cNvSpPr>
            <a:spLocks noGrp="1"/>
          </p:cNvSpPr>
          <p:nvPr>
            <p:ph type="subTitle" idx="1"/>
          </p:nvPr>
        </p:nvSpPr>
        <p:spPr>
          <a:xfrm>
            <a:off x="1219200" y="3886200"/>
            <a:ext cx="6400800" cy="1752600"/>
          </a:xfrm>
        </p:spPr>
        <p:txBody>
          <a:bodyPr>
            <a:normAutofit/>
          </a:bodyPr>
          <a:lstStyle>
            <a:lvl1pPr marL="0" indent="0" algn="ctr">
              <a:buNone/>
              <a:defRPr sz="1700" baseline="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2" name="Title 1"/>
          <p:cNvSpPr>
            <a:spLocks noGrp="1"/>
          </p:cNvSpPr>
          <p:nvPr>
            <p:ph type="ctrTitle"/>
          </p:nvPr>
        </p:nvSpPr>
        <p:spPr>
          <a:xfrm>
            <a:off x="685800" y="2007888"/>
            <a:ext cx="7772400" cy="1470025"/>
          </a:xfrm>
        </p:spPr>
        <p:txBody>
          <a:bodyPr/>
          <a:lstStyle>
            <a:lvl1pPr algn="ctr">
              <a:defRPr sz="3200"/>
            </a:lvl1pPr>
          </a:lstStyle>
          <a:p>
            <a:r>
              <a:rPr lang="en-US"/>
              <a:t>Click to edit Master title style</a:t>
            </a:r>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A8DB8AC-F040-438E-8799-F8A6B4AFFDA0}" type="datetimeFigureOut">
              <a:rPr lang="en-US" smtClean="0"/>
              <a:pPr/>
              <a:t>8/16/2021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AF46106-F9ED-4743-BD08-8817B383F915}"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A8DB8AC-F040-438E-8799-F8A6B4AFFDA0}" type="datetimeFigureOut">
              <a:rPr lang="en-US" smtClean="0"/>
              <a:pPr/>
              <a:t>8/16/2021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AF46106-F9ED-4743-BD08-8817B383F915}"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7924800" cy="1143000"/>
          </a:xfrm>
        </p:spPr>
        <p:txBody>
          <a:bodyPr/>
          <a:lstStyle/>
          <a:p>
            <a:r>
              <a:rPr lang="en-US"/>
              <a:t>Click to edit Master title style</a:t>
            </a:r>
            <a:endParaRPr lang="en-US" dirty="0"/>
          </a:p>
        </p:txBody>
      </p:sp>
      <p:sp>
        <p:nvSpPr>
          <p:cNvPr id="4" name="Date Placeholder 3"/>
          <p:cNvSpPr>
            <a:spLocks noGrp="1"/>
          </p:cNvSpPr>
          <p:nvPr>
            <p:ph type="dt" sz="half" idx="10"/>
          </p:nvPr>
        </p:nvSpPr>
        <p:spPr/>
        <p:txBody>
          <a:bodyPr/>
          <a:lstStyle/>
          <a:p>
            <a:fld id="{2A8DB8AC-F040-438E-8799-F8A6B4AFFDA0}" type="datetimeFigureOut">
              <a:rPr lang="en-US" smtClean="0"/>
              <a:pPr/>
              <a:t>8/16/2021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AF46106-F9ED-4743-BD08-8817B383F915}" type="slidenum">
              <a:rPr lang="en-US" smtClean="0"/>
              <a:pPr/>
              <a:t>‹#›</a:t>
            </a:fld>
            <a:endParaRPr lang="en-US"/>
          </a:p>
        </p:txBody>
      </p:sp>
      <p:sp>
        <p:nvSpPr>
          <p:cNvPr id="8" name="Content Placeholder 7"/>
          <p:cNvSpPr>
            <a:spLocks noGrp="1"/>
          </p:cNvSpPr>
          <p:nvPr>
            <p:ph sz="quarter" idx="13"/>
          </p:nvPr>
        </p:nvSpPr>
        <p:spPr>
          <a:xfrm>
            <a:off x="609600" y="1600200"/>
            <a:ext cx="79248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9600" y="4962525"/>
            <a:ext cx="7885113" cy="1362075"/>
          </a:xfrm>
        </p:spPr>
        <p:txBody>
          <a:bodyPr anchor="t"/>
          <a:lstStyle>
            <a:lvl1pPr algn="l">
              <a:defRPr sz="3200" b="0" i="0" cap="all" baseline="0"/>
            </a:lvl1pPr>
          </a:lstStyle>
          <a:p>
            <a:r>
              <a:rPr lang="en-US"/>
              <a:t>Click to edit Master title style</a:t>
            </a:r>
            <a:endParaRPr lang="en-US" dirty="0"/>
          </a:p>
        </p:txBody>
      </p:sp>
      <p:sp>
        <p:nvSpPr>
          <p:cNvPr id="3" name="Text Placeholder 2"/>
          <p:cNvSpPr>
            <a:spLocks noGrp="1"/>
          </p:cNvSpPr>
          <p:nvPr>
            <p:ph type="body" idx="1"/>
          </p:nvPr>
        </p:nvSpPr>
        <p:spPr>
          <a:xfrm>
            <a:off x="609600" y="3462338"/>
            <a:ext cx="7885113" cy="1500187"/>
          </a:xfrm>
        </p:spPr>
        <p:txBody>
          <a:bodyPr anchor="b">
            <a:normAutofit/>
          </a:bodyPr>
          <a:lstStyle>
            <a:lvl1pPr marL="0" indent="0">
              <a:buNone/>
              <a:defRPr sz="1700" baseline="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A8DB8AC-F040-438E-8799-F8A6B4AFFDA0}" type="datetimeFigureOut">
              <a:rPr lang="en-US" smtClean="0"/>
              <a:pPr/>
              <a:t>8/16/2021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AF46106-F9ED-4743-BD08-8817B383F915}"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1" name="Content Placeholder 10"/>
          <p:cNvSpPr>
            <a:spLocks noGrp="1"/>
          </p:cNvSpPr>
          <p:nvPr>
            <p:ph sz="quarter" idx="13"/>
          </p:nvPr>
        </p:nvSpPr>
        <p:spPr>
          <a:xfrm>
            <a:off x="609600" y="1600200"/>
            <a:ext cx="3733800" cy="4114800"/>
          </a:xfrm>
        </p:spPr>
        <p:txBody>
          <a:bodyPr/>
          <a:lstStyle>
            <a:lvl5pPr>
              <a:defRPr/>
            </a:lvl5pPr>
            <a:lvl6pPr>
              <a:buClr>
                <a:schemeClr val="tx2"/>
              </a:buClr>
              <a:buFont typeface="Arial" pitchFamily="34" charset="0"/>
              <a:buChar char="•"/>
              <a:defRPr/>
            </a:lvl6pPr>
            <a:lvl7pPr>
              <a:buClr>
                <a:schemeClr val="tx2"/>
              </a:buClr>
              <a:buFont typeface="Arial" pitchFamily="34" charset="0"/>
              <a:buChar char="•"/>
              <a:defRPr/>
            </a:lvl7pPr>
            <a:lvl8pPr>
              <a:buClr>
                <a:schemeClr val="tx2"/>
              </a:buClr>
              <a:buFont typeface="Arial" pitchFamily="34" charset="0"/>
              <a:buChar char="•"/>
              <a:defRPr/>
            </a:lvl8pPr>
            <a:lvl9pPr>
              <a:buClr>
                <a:schemeClr val="tx2"/>
              </a:buClr>
              <a:buFont typeface="Arial" pitchFamily="34" charset="0"/>
              <a:buChar cha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12"/>
          <p:cNvSpPr>
            <a:spLocks noGrp="1"/>
          </p:cNvSpPr>
          <p:nvPr>
            <p:ph sz="quarter" idx="14"/>
          </p:nvPr>
        </p:nvSpPr>
        <p:spPr>
          <a:xfrm>
            <a:off x="4800600" y="1600200"/>
            <a:ext cx="3733800" cy="4114800"/>
          </a:xfrm>
        </p:spPr>
        <p:txBody>
          <a:bodyPr/>
          <a:lstStyle>
            <a:lvl6pPr>
              <a:buClr>
                <a:schemeClr val="tx2"/>
              </a:buClr>
              <a:defRPr/>
            </a:lvl6pPr>
            <a:lvl7pPr>
              <a:buClr>
                <a:schemeClr val="tx2"/>
              </a:buClr>
              <a:defRPr/>
            </a:lvl7pPr>
            <a:lvl8pPr>
              <a:buClr>
                <a:schemeClr val="tx2"/>
              </a:buClr>
              <a:defRPr/>
            </a:lvl8pPr>
            <a:lvl9pPr>
              <a:buClr>
                <a:schemeClr val="tx2"/>
              </a:buCl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a:xfrm>
            <a:off x="609600" y="274638"/>
            <a:ext cx="7924800" cy="1143000"/>
          </a:xfrm>
        </p:spPr>
        <p:txBody>
          <a:bodyPr/>
          <a:lstStyle/>
          <a:p>
            <a:r>
              <a:rPr lang="en-US"/>
              <a:t>Click to edit Master title style</a:t>
            </a:r>
            <a:endParaRPr lang="en-US" dirty="0"/>
          </a:p>
        </p:txBody>
      </p:sp>
      <p:sp>
        <p:nvSpPr>
          <p:cNvPr id="5" name="Date Placeholder 4"/>
          <p:cNvSpPr>
            <a:spLocks noGrp="1"/>
          </p:cNvSpPr>
          <p:nvPr>
            <p:ph type="dt" sz="half" idx="10"/>
          </p:nvPr>
        </p:nvSpPr>
        <p:spPr/>
        <p:txBody>
          <a:bodyPr/>
          <a:lstStyle/>
          <a:p>
            <a:fld id="{2A8DB8AC-F040-438E-8799-F8A6B4AFFDA0}" type="datetimeFigureOut">
              <a:rPr lang="en-US" smtClean="0"/>
              <a:pPr/>
              <a:t>8/16/2021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AF46106-F9ED-4743-BD08-8817B383F915}"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3" name="Content Placeholder 12"/>
          <p:cNvSpPr>
            <a:spLocks noGrp="1"/>
          </p:cNvSpPr>
          <p:nvPr>
            <p:ph sz="quarter" idx="14"/>
          </p:nvPr>
        </p:nvSpPr>
        <p:spPr>
          <a:xfrm>
            <a:off x="4800600" y="2209800"/>
            <a:ext cx="3733800" cy="3505200"/>
          </a:xfrm>
        </p:spPr>
        <p:txBody>
          <a:bodyPr/>
          <a:lstStyle>
            <a:lvl6pPr>
              <a:buClr>
                <a:schemeClr val="tx2"/>
              </a:buClr>
              <a:defRPr/>
            </a:lvl6pPr>
            <a:lvl7pPr>
              <a:buClr>
                <a:schemeClr val="tx2"/>
              </a:buClr>
              <a:defRPr/>
            </a:lvl7pPr>
            <a:lvl8pPr>
              <a:buClr>
                <a:schemeClr val="tx2"/>
              </a:buClr>
              <a:defRPr/>
            </a:lvl8pPr>
            <a:lvl9pPr>
              <a:buClr>
                <a:schemeClr val="tx2"/>
              </a:buCl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13"/>
          </p:nvPr>
        </p:nvSpPr>
        <p:spPr>
          <a:xfrm>
            <a:off x="609600" y="2209800"/>
            <a:ext cx="3733800" cy="3505200"/>
          </a:xfrm>
        </p:spPr>
        <p:txBody>
          <a:bodyPr/>
          <a:lstStyle>
            <a:lvl6pPr>
              <a:buClr>
                <a:schemeClr val="tx2"/>
              </a:buClr>
              <a:defRPr/>
            </a:lvl6pPr>
            <a:lvl7pPr>
              <a:buClr>
                <a:schemeClr val="tx2"/>
              </a:buClr>
              <a:defRPr/>
            </a:lvl7pPr>
            <a:lvl8pPr>
              <a:buClr>
                <a:schemeClr val="tx2"/>
              </a:buClr>
              <a:defRPr/>
            </a:lvl8pPr>
            <a:lvl9pPr>
              <a:buClr>
                <a:schemeClr val="tx2"/>
              </a:buCl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a:xfrm>
            <a:off x="609600" y="274638"/>
            <a:ext cx="7924800" cy="11430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09600" y="1600199"/>
            <a:ext cx="3733800" cy="574675"/>
          </a:xfrm>
        </p:spPr>
        <p:txBody>
          <a:bodyPr anchor="b">
            <a:normAutofit/>
          </a:bodyPr>
          <a:lstStyle>
            <a:lvl1pPr marL="0" indent="0">
              <a:buNone/>
              <a:defRPr sz="1700" b="0" i="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p:cNvSpPr>
            <a:spLocks noGrp="1"/>
          </p:cNvSpPr>
          <p:nvPr>
            <p:ph type="body" sz="quarter" idx="3"/>
          </p:nvPr>
        </p:nvSpPr>
        <p:spPr>
          <a:xfrm>
            <a:off x="4800600" y="1600199"/>
            <a:ext cx="3733800" cy="574675"/>
          </a:xfrm>
        </p:spPr>
        <p:txBody>
          <a:bodyPr anchor="b">
            <a:normAutofit/>
          </a:bodyPr>
          <a:lstStyle>
            <a:lvl1pPr marL="0" indent="0">
              <a:buNone/>
              <a:defRPr sz="1700" b="0" i="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2A8DB8AC-F040-438E-8799-F8A6B4AFFDA0}" type="datetimeFigureOut">
              <a:rPr lang="en-US" smtClean="0"/>
              <a:pPr/>
              <a:t>8/16/2021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AF46106-F9ED-4743-BD08-8817B383F915}"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7924800" cy="11430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A8DB8AC-F040-438E-8799-F8A6B4AFFDA0}" type="datetimeFigureOut">
              <a:rPr lang="en-US" smtClean="0"/>
              <a:pPr/>
              <a:t>8/16/2021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AF46106-F9ED-4743-BD08-8817B383F915}"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A8DB8AC-F040-438E-8799-F8A6B4AFFDA0}" type="datetimeFigureOut">
              <a:rPr lang="en-US" smtClean="0"/>
              <a:pPr/>
              <a:t>8/16/2021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AF46106-F9ED-4743-BD08-8817B383F915}"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Content Placeholder 8"/>
          <p:cNvSpPr>
            <a:spLocks noGrp="1"/>
          </p:cNvSpPr>
          <p:nvPr>
            <p:ph sz="quarter" idx="13"/>
          </p:nvPr>
        </p:nvSpPr>
        <p:spPr>
          <a:xfrm>
            <a:off x="3962400" y="1447800"/>
            <a:ext cx="4648200" cy="4267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a:xfrm>
            <a:off x="612648" y="1447800"/>
            <a:ext cx="2971800" cy="1097280"/>
          </a:xfrm>
        </p:spPr>
        <p:txBody>
          <a:bodyPr anchor="b"/>
          <a:lstStyle>
            <a:lvl1pPr algn="l">
              <a:defRPr sz="1800" b="0" i="0" cap="none" baseline="0">
                <a:solidFill>
                  <a:schemeClr val="tx2"/>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612648" y="2547891"/>
            <a:ext cx="2971800" cy="3167109"/>
          </a:xfrm>
        </p:spPr>
        <p:txBody>
          <a:bodyPr tIns="9144">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A8DB8AC-F040-438E-8799-F8A6B4AFFDA0}" type="datetimeFigureOut">
              <a:rPr lang="en-US" smtClean="0"/>
              <a:pPr/>
              <a:t>8/16/2021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AF46106-F9ED-4743-BD08-8817B383F915}"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pic>
        <p:nvPicPr>
          <p:cNvPr id="11" name="Picture 10" descr="horizon.png"/>
          <p:cNvPicPr>
            <a:picLocks noChangeAspect="1"/>
          </p:cNvPicPr>
          <p:nvPr/>
        </p:nvPicPr>
        <p:blipFill>
          <a:blip r:embed="rId2" cstate="print"/>
          <a:stretch>
            <a:fillRect/>
          </a:stretch>
        </p:blipFill>
        <p:spPr>
          <a:xfrm>
            <a:off x="0" y="0"/>
            <a:ext cx="9144000" cy="6858000"/>
          </a:xfrm>
          <a:prstGeom prst="rect">
            <a:avLst/>
          </a:prstGeom>
        </p:spPr>
      </p:pic>
      <p:sp>
        <p:nvSpPr>
          <p:cNvPr id="2" name="Title 1"/>
          <p:cNvSpPr>
            <a:spLocks noGrp="1"/>
          </p:cNvSpPr>
          <p:nvPr>
            <p:ph type="title"/>
          </p:nvPr>
        </p:nvSpPr>
        <p:spPr>
          <a:xfrm>
            <a:off x="609600" y="1447800"/>
            <a:ext cx="2971800" cy="1097280"/>
          </a:xfrm>
        </p:spPr>
        <p:txBody>
          <a:bodyPr anchor="b"/>
          <a:lstStyle>
            <a:lvl1pPr algn="l">
              <a:defRPr sz="1800" b="0" i="0" cap="none" baseline="0">
                <a:solidFill>
                  <a:schemeClr val="tx2"/>
                </a:solidFill>
              </a:defRPr>
            </a:lvl1pPr>
          </a:lstStyle>
          <a:p>
            <a:r>
              <a:rPr lang="en-US"/>
              <a:t>Click to edit Master title style</a:t>
            </a:r>
            <a:endParaRPr lang="en-US" dirty="0"/>
          </a:p>
        </p:txBody>
      </p:sp>
      <p:sp>
        <p:nvSpPr>
          <p:cNvPr id="3" name="Picture Placeholder 2"/>
          <p:cNvSpPr>
            <a:spLocks noGrp="1"/>
          </p:cNvSpPr>
          <p:nvPr>
            <p:ph type="pic" idx="1"/>
          </p:nvPr>
        </p:nvSpPr>
        <p:spPr>
          <a:xfrm>
            <a:off x="4657344" y="1447800"/>
            <a:ext cx="3419856" cy="3474720"/>
          </a:xfrm>
          <a:custGeom>
            <a:avLst/>
            <a:gdLst>
              <a:gd name="connsiteX0" fmla="*/ 0 w 3419856"/>
              <a:gd name="connsiteY0" fmla="*/ 74450 h 3429000"/>
              <a:gd name="connsiteX1" fmla="*/ 21806 w 3419856"/>
              <a:gd name="connsiteY1" fmla="*/ 21806 h 3429000"/>
              <a:gd name="connsiteX2" fmla="*/ 74450 w 3419856"/>
              <a:gd name="connsiteY2" fmla="*/ 0 h 3429000"/>
              <a:gd name="connsiteX3" fmla="*/ 3345406 w 3419856"/>
              <a:gd name="connsiteY3" fmla="*/ 0 h 3429000"/>
              <a:gd name="connsiteX4" fmla="*/ 3398050 w 3419856"/>
              <a:gd name="connsiteY4" fmla="*/ 21806 h 3429000"/>
              <a:gd name="connsiteX5" fmla="*/ 3419856 w 3419856"/>
              <a:gd name="connsiteY5" fmla="*/ 74450 h 3429000"/>
              <a:gd name="connsiteX6" fmla="*/ 3419856 w 3419856"/>
              <a:gd name="connsiteY6" fmla="*/ 3354550 h 3429000"/>
              <a:gd name="connsiteX7" fmla="*/ 3398050 w 3419856"/>
              <a:gd name="connsiteY7" fmla="*/ 3407194 h 3429000"/>
              <a:gd name="connsiteX8" fmla="*/ 3345406 w 3419856"/>
              <a:gd name="connsiteY8" fmla="*/ 3429000 h 3429000"/>
              <a:gd name="connsiteX9" fmla="*/ 74450 w 3419856"/>
              <a:gd name="connsiteY9" fmla="*/ 3429000 h 3429000"/>
              <a:gd name="connsiteX10" fmla="*/ 21806 w 3419856"/>
              <a:gd name="connsiteY10" fmla="*/ 3407194 h 3429000"/>
              <a:gd name="connsiteX11" fmla="*/ 0 w 3419856"/>
              <a:gd name="connsiteY11" fmla="*/ 3354550 h 3429000"/>
              <a:gd name="connsiteX12" fmla="*/ 0 w 3419856"/>
              <a:gd name="connsiteY12" fmla="*/ 74450 h 3429000"/>
              <a:gd name="connsiteX0" fmla="*/ 0 w 3419856"/>
              <a:gd name="connsiteY0" fmla="*/ 74450 h 3429000"/>
              <a:gd name="connsiteX1" fmla="*/ 21806 w 3419856"/>
              <a:gd name="connsiteY1" fmla="*/ 21806 h 3429000"/>
              <a:gd name="connsiteX2" fmla="*/ 74450 w 3419856"/>
              <a:gd name="connsiteY2" fmla="*/ 0 h 3429000"/>
              <a:gd name="connsiteX3" fmla="*/ 3345406 w 3419856"/>
              <a:gd name="connsiteY3" fmla="*/ 0 h 3429000"/>
              <a:gd name="connsiteX4" fmla="*/ 3398050 w 3419856"/>
              <a:gd name="connsiteY4" fmla="*/ 21806 h 3429000"/>
              <a:gd name="connsiteX5" fmla="*/ 3419856 w 3419856"/>
              <a:gd name="connsiteY5" fmla="*/ 74450 h 3429000"/>
              <a:gd name="connsiteX6" fmla="*/ 3419856 w 3419856"/>
              <a:gd name="connsiteY6" fmla="*/ 3354550 h 3429000"/>
              <a:gd name="connsiteX7" fmla="*/ 3398050 w 3419856"/>
              <a:gd name="connsiteY7" fmla="*/ 3407194 h 3429000"/>
              <a:gd name="connsiteX8" fmla="*/ 3345406 w 3419856"/>
              <a:gd name="connsiteY8" fmla="*/ 3429000 h 3429000"/>
              <a:gd name="connsiteX9" fmla="*/ 21806 w 3419856"/>
              <a:gd name="connsiteY9" fmla="*/ 3407194 h 3429000"/>
              <a:gd name="connsiteX10" fmla="*/ 0 w 3419856"/>
              <a:gd name="connsiteY10" fmla="*/ 3354550 h 3429000"/>
              <a:gd name="connsiteX11" fmla="*/ 0 w 3419856"/>
              <a:gd name="connsiteY11" fmla="*/ 74450 h 3429000"/>
              <a:gd name="connsiteX0" fmla="*/ 0 w 3964392"/>
              <a:gd name="connsiteY0" fmla="*/ 74450 h 3415968"/>
              <a:gd name="connsiteX1" fmla="*/ 21806 w 3964392"/>
              <a:gd name="connsiteY1" fmla="*/ 21806 h 3415968"/>
              <a:gd name="connsiteX2" fmla="*/ 74450 w 3964392"/>
              <a:gd name="connsiteY2" fmla="*/ 0 h 3415968"/>
              <a:gd name="connsiteX3" fmla="*/ 3345406 w 3964392"/>
              <a:gd name="connsiteY3" fmla="*/ 0 h 3415968"/>
              <a:gd name="connsiteX4" fmla="*/ 3398050 w 3964392"/>
              <a:gd name="connsiteY4" fmla="*/ 21806 h 3415968"/>
              <a:gd name="connsiteX5" fmla="*/ 3419856 w 3964392"/>
              <a:gd name="connsiteY5" fmla="*/ 74450 h 3415968"/>
              <a:gd name="connsiteX6" fmla="*/ 3419856 w 3964392"/>
              <a:gd name="connsiteY6" fmla="*/ 3354550 h 3415968"/>
              <a:gd name="connsiteX7" fmla="*/ 3398050 w 3964392"/>
              <a:gd name="connsiteY7" fmla="*/ 3407194 h 3415968"/>
              <a:gd name="connsiteX8" fmla="*/ 21806 w 3964392"/>
              <a:gd name="connsiteY8" fmla="*/ 3407194 h 3415968"/>
              <a:gd name="connsiteX9" fmla="*/ 0 w 3964392"/>
              <a:gd name="connsiteY9" fmla="*/ 3354550 h 3415968"/>
              <a:gd name="connsiteX10" fmla="*/ 0 w 3964392"/>
              <a:gd name="connsiteY10" fmla="*/ 74450 h 3415968"/>
              <a:gd name="connsiteX0" fmla="*/ 0 w 3964392"/>
              <a:gd name="connsiteY0" fmla="*/ 74450 h 3415968"/>
              <a:gd name="connsiteX1" fmla="*/ 21806 w 3964392"/>
              <a:gd name="connsiteY1" fmla="*/ 21806 h 3415968"/>
              <a:gd name="connsiteX2" fmla="*/ 74450 w 3964392"/>
              <a:gd name="connsiteY2" fmla="*/ 0 h 3415968"/>
              <a:gd name="connsiteX3" fmla="*/ 3345406 w 3964392"/>
              <a:gd name="connsiteY3" fmla="*/ 0 h 3415968"/>
              <a:gd name="connsiteX4" fmla="*/ 3398050 w 3964392"/>
              <a:gd name="connsiteY4" fmla="*/ 21806 h 3415968"/>
              <a:gd name="connsiteX5" fmla="*/ 3419856 w 3964392"/>
              <a:gd name="connsiteY5" fmla="*/ 74450 h 3415968"/>
              <a:gd name="connsiteX6" fmla="*/ 3419856 w 3964392"/>
              <a:gd name="connsiteY6" fmla="*/ 3354550 h 3415968"/>
              <a:gd name="connsiteX7" fmla="*/ 3398050 w 3964392"/>
              <a:gd name="connsiteY7" fmla="*/ 3407194 h 3415968"/>
              <a:gd name="connsiteX8" fmla="*/ 21806 w 3964392"/>
              <a:gd name="connsiteY8" fmla="*/ 3407194 h 3415968"/>
              <a:gd name="connsiteX9" fmla="*/ 0 w 3964392"/>
              <a:gd name="connsiteY9" fmla="*/ 3354550 h 3415968"/>
              <a:gd name="connsiteX10" fmla="*/ 0 w 3964392"/>
              <a:gd name="connsiteY10" fmla="*/ 74450 h 3415968"/>
              <a:gd name="connsiteX0" fmla="*/ 0 w 3968026"/>
              <a:gd name="connsiteY0" fmla="*/ 74450 h 3910007"/>
              <a:gd name="connsiteX1" fmla="*/ 21806 w 3968026"/>
              <a:gd name="connsiteY1" fmla="*/ 21806 h 3910007"/>
              <a:gd name="connsiteX2" fmla="*/ 74450 w 3968026"/>
              <a:gd name="connsiteY2" fmla="*/ 0 h 3910007"/>
              <a:gd name="connsiteX3" fmla="*/ 3345406 w 3968026"/>
              <a:gd name="connsiteY3" fmla="*/ 0 h 3910007"/>
              <a:gd name="connsiteX4" fmla="*/ 3398050 w 3968026"/>
              <a:gd name="connsiteY4" fmla="*/ 21806 h 3910007"/>
              <a:gd name="connsiteX5" fmla="*/ 3419856 w 3968026"/>
              <a:gd name="connsiteY5" fmla="*/ 74450 h 3910007"/>
              <a:gd name="connsiteX6" fmla="*/ 3419856 w 3968026"/>
              <a:gd name="connsiteY6" fmla="*/ 3354550 h 3910007"/>
              <a:gd name="connsiteX7" fmla="*/ 3398050 w 3968026"/>
              <a:gd name="connsiteY7" fmla="*/ 3407194 h 3910007"/>
              <a:gd name="connsiteX8" fmla="*/ 0 w 3968026"/>
              <a:gd name="connsiteY8" fmla="*/ 3354550 h 3910007"/>
              <a:gd name="connsiteX9" fmla="*/ 0 w 3968026"/>
              <a:gd name="connsiteY9" fmla="*/ 74450 h 3910007"/>
              <a:gd name="connsiteX0" fmla="*/ 0 w 3419856"/>
              <a:gd name="connsiteY0" fmla="*/ 74450 h 3901233"/>
              <a:gd name="connsiteX1" fmla="*/ 21806 w 3419856"/>
              <a:gd name="connsiteY1" fmla="*/ 21806 h 3901233"/>
              <a:gd name="connsiteX2" fmla="*/ 74450 w 3419856"/>
              <a:gd name="connsiteY2" fmla="*/ 0 h 3901233"/>
              <a:gd name="connsiteX3" fmla="*/ 3345406 w 3419856"/>
              <a:gd name="connsiteY3" fmla="*/ 0 h 3901233"/>
              <a:gd name="connsiteX4" fmla="*/ 3398050 w 3419856"/>
              <a:gd name="connsiteY4" fmla="*/ 21806 h 3901233"/>
              <a:gd name="connsiteX5" fmla="*/ 3419856 w 3419856"/>
              <a:gd name="connsiteY5" fmla="*/ 74450 h 3901233"/>
              <a:gd name="connsiteX6" fmla="*/ 3419856 w 3419856"/>
              <a:gd name="connsiteY6" fmla="*/ 3354550 h 3901233"/>
              <a:gd name="connsiteX7" fmla="*/ 0 w 3419856"/>
              <a:gd name="connsiteY7" fmla="*/ 3354550 h 3901233"/>
              <a:gd name="connsiteX8" fmla="*/ 0 w 3419856"/>
              <a:gd name="connsiteY8" fmla="*/ 74450 h 3901233"/>
              <a:gd name="connsiteX0" fmla="*/ 0 w 3419856"/>
              <a:gd name="connsiteY0" fmla="*/ 74450 h 3354550"/>
              <a:gd name="connsiteX1" fmla="*/ 21806 w 3419856"/>
              <a:gd name="connsiteY1" fmla="*/ 21806 h 3354550"/>
              <a:gd name="connsiteX2" fmla="*/ 74450 w 3419856"/>
              <a:gd name="connsiteY2" fmla="*/ 0 h 3354550"/>
              <a:gd name="connsiteX3" fmla="*/ 3345406 w 3419856"/>
              <a:gd name="connsiteY3" fmla="*/ 0 h 3354550"/>
              <a:gd name="connsiteX4" fmla="*/ 3398050 w 3419856"/>
              <a:gd name="connsiteY4" fmla="*/ 21806 h 3354550"/>
              <a:gd name="connsiteX5" fmla="*/ 3419856 w 3419856"/>
              <a:gd name="connsiteY5" fmla="*/ 74450 h 3354550"/>
              <a:gd name="connsiteX6" fmla="*/ 3419856 w 3419856"/>
              <a:gd name="connsiteY6" fmla="*/ 3354550 h 3354550"/>
              <a:gd name="connsiteX7" fmla="*/ 0 w 3419856"/>
              <a:gd name="connsiteY7" fmla="*/ 3354550 h 3354550"/>
              <a:gd name="connsiteX8" fmla="*/ 0 w 3419856"/>
              <a:gd name="connsiteY8" fmla="*/ 74450 h 3354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19856" h="3354550">
                <a:moveTo>
                  <a:pt x="0" y="74450"/>
                </a:moveTo>
                <a:cubicBezTo>
                  <a:pt x="0" y="54705"/>
                  <a:pt x="7844" y="35768"/>
                  <a:pt x="21806" y="21806"/>
                </a:cubicBezTo>
                <a:cubicBezTo>
                  <a:pt x="35768" y="7844"/>
                  <a:pt x="54705" y="0"/>
                  <a:pt x="74450" y="0"/>
                </a:cubicBezTo>
                <a:lnTo>
                  <a:pt x="3345406" y="0"/>
                </a:lnTo>
                <a:cubicBezTo>
                  <a:pt x="3365151" y="0"/>
                  <a:pt x="3384088" y="7844"/>
                  <a:pt x="3398050" y="21806"/>
                </a:cubicBezTo>
                <a:cubicBezTo>
                  <a:pt x="3412012" y="35768"/>
                  <a:pt x="3419856" y="54705"/>
                  <a:pt x="3419856" y="74450"/>
                </a:cubicBezTo>
                <a:lnTo>
                  <a:pt x="3419856" y="3354550"/>
                </a:lnTo>
                <a:lnTo>
                  <a:pt x="0" y="3354550"/>
                </a:lnTo>
                <a:lnTo>
                  <a:pt x="0" y="74450"/>
                </a:lnTo>
                <a:close/>
              </a:path>
            </a:pathLst>
          </a:custGeom>
        </p:spPr>
        <p:txBody>
          <a:bodyPr>
            <a:normAutofit/>
          </a:bodyPr>
          <a:lstStyle>
            <a:lvl1pPr marL="0" indent="0" algn="ctr">
              <a:buNone/>
              <a:defRPr sz="2000" baseline="0">
                <a:solidFill>
                  <a:schemeClr val="tx1">
                    <a:lumMod val="6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09600" y="2547890"/>
            <a:ext cx="2971800" cy="2405109"/>
          </a:xfrm>
        </p:spPr>
        <p:txBody>
          <a:bodyPr tIns="9144">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A8DB8AC-F040-438E-8799-F8A6B4AFFDA0}" type="datetimeFigureOut">
              <a:rPr lang="en-US" smtClean="0"/>
              <a:pPr/>
              <a:t>8/16/2021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AF46106-F9ED-4743-BD08-8817B383F915}"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7" name="Picture 6" descr="horizon.png"/>
          <p:cNvPicPr>
            <a:picLocks noChangeAspect="1"/>
          </p:cNvPicPr>
          <p:nvPr/>
        </p:nvPicPr>
        <p:blipFill>
          <a:blip r:embed="rId13" cstate="print"/>
          <a:stretch>
            <a:fillRect/>
          </a:stretch>
        </p:blipFill>
        <p:spPr>
          <a:xfrm>
            <a:off x="0" y="0"/>
            <a:ext cx="9144000" cy="6858000"/>
          </a:xfrm>
          <a:prstGeom prst="rect">
            <a:avLst/>
          </a:prstGeom>
        </p:spPr>
      </p:pic>
      <p:sp>
        <p:nvSpPr>
          <p:cNvPr id="2" name="Title Placeholder 1"/>
          <p:cNvSpPr>
            <a:spLocks noGrp="1"/>
          </p:cNvSpPr>
          <p:nvPr>
            <p:ph type="title"/>
          </p:nvPr>
        </p:nvSpPr>
        <p:spPr>
          <a:xfrm>
            <a:off x="609600" y="274638"/>
            <a:ext cx="7924800" cy="1143000"/>
          </a:xfrm>
          <a:prstGeom prst="rect">
            <a:avLst/>
          </a:prstGeom>
        </p:spPr>
        <p:txBody>
          <a:bodyPr vert="horz" lIns="91440" tIns="45720" rIns="91440" bIns="45720" rtlCol="0" anchor="b" anchorCtr="0">
            <a:noAutofit/>
          </a:bodyPr>
          <a:lstStyle/>
          <a:p>
            <a:r>
              <a:rPr lang="en-US"/>
              <a:t>Click to edit Master title style</a:t>
            </a:r>
            <a:endParaRPr lang="en-US" dirty="0"/>
          </a:p>
        </p:txBody>
      </p:sp>
      <p:sp>
        <p:nvSpPr>
          <p:cNvPr id="3" name="Text Placeholder 2"/>
          <p:cNvSpPr>
            <a:spLocks noGrp="1"/>
          </p:cNvSpPr>
          <p:nvPr>
            <p:ph type="body" idx="1"/>
          </p:nvPr>
        </p:nvSpPr>
        <p:spPr>
          <a:xfrm>
            <a:off x="609600" y="1600200"/>
            <a:ext cx="7924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715000" y="6356350"/>
            <a:ext cx="1524000" cy="365125"/>
          </a:xfrm>
          <a:prstGeom prst="rect">
            <a:avLst/>
          </a:prstGeom>
        </p:spPr>
        <p:txBody>
          <a:bodyPr vert="horz" lIns="91440" tIns="45720" rIns="91440" bIns="45720" rtlCol="0" anchor="ctr"/>
          <a:lstStyle>
            <a:lvl1pPr algn="r">
              <a:defRPr sz="1000" strike="noStrike" spc="60" baseline="0">
                <a:solidFill>
                  <a:schemeClr val="tx1"/>
                </a:solidFill>
              </a:defRPr>
            </a:lvl1pPr>
          </a:lstStyle>
          <a:p>
            <a:fld id="{2A8DB8AC-F040-438E-8799-F8A6B4AFFDA0}" type="datetimeFigureOut">
              <a:rPr lang="en-US" smtClean="0"/>
              <a:pPr/>
              <a:t>8/16/2021</a:t>
            </a:fld>
            <a:endParaRPr lang="en-US"/>
          </a:p>
        </p:txBody>
      </p:sp>
      <p:sp>
        <p:nvSpPr>
          <p:cNvPr id="5" name="Footer Placeholder 4"/>
          <p:cNvSpPr>
            <a:spLocks noGrp="1"/>
          </p:cNvSpPr>
          <p:nvPr>
            <p:ph type="ftr" sz="quarter" idx="3"/>
          </p:nvPr>
        </p:nvSpPr>
        <p:spPr>
          <a:xfrm>
            <a:off x="609600" y="6356350"/>
            <a:ext cx="2895600" cy="365125"/>
          </a:xfrm>
          <a:prstGeom prst="rect">
            <a:avLst/>
          </a:prstGeom>
        </p:spPr>
        <p:txBody>
          <a:bodyPr vert="horz" lIns="91440" tIns="45720" rIns="91440" bIns="45720" rtlCol="0" anchor="ctr"/>
          <a:lstStyle>
            <a:lvl1pPr algn="l">
              <a:defRPr sz="1000" cap="all" spc="60" baseline="0">
                <a:solidFill>
                  <a:schemeClr val="tx1"/>
                </a:solidFill>
              </a:defRPr>
            </a:lvl1pPr>
          </a:lstStyle>
          <a:p>
            <a:endParaRPr lang="en-US"/>
          </a:p>
        </p:txBody>
      </p:sp>
      <p:sp>
        <p:nvSpPr>
          <p:cNvPr id="6" name="Slide Number Placeholder 5"/>
          <p:cNvSpPr>
            <a:spLocks noGrp="1"/>
          </p:cNvSpPr>
          <p:nvPr>
            <p:ph type="sldNum" sz="quarter" idx="4"/>
          </p:nvPr>
        </p:nvSpPr>
        <p:spPr>
          <a:xfrm>
            <a:off x="7543800" y="6356350"/>
            <a:ext cx="990600" cy="365125"/>
          </a:xfrm>
          <a:prstGeom prst="rect">
            <a:avLst/>
          </a:prstGeom>
        </p:spPr>
        <p:txBody>
          <a:bodyPr vert="horz" lIns="91440" tIns="45720" rIns="91440" bIns="45720" rtlCol="0" anchor="ctr"/>
          <a:lstStyle>
            <a:lvl1pPr algn="r">
              <a:defRPr sz="1100" baseline="0">
                <a:solidFill>
                  <a:schemeClr val="tx1"/>
                </a:solidFill>
              </a:defRPr>
            </a:lvl1pPr>
          </a:lstStyle>
          <a:p>
            <a:fld id="{3AF46106-F9ED-4743-BD08-8817B383F915}" type="slidenum">
              <a:rPr lang="en-US" smtClean="0"/>
              <a:pPr/>
              <a:t>‹#›</a:t>
            </a:fld>
            <a:endParaRPr lang="en-US"/>
          </a:p>
        </p:txBody>
      </p:sp>
    </p:spTree>
  </p:cSld>
  <p:clrMap bg1="dk1" tx1="lt1" bg2="dk2" tx2="lt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p:txStyles>
    <p:titleStyle>
      <a:lvl1pPr algn="l" defTabSz="914400" rtl="0" eaLnBrk="1" latinLnBrk="0" hangingPunct="1">
        <a:spcBef>
          <a:spcPct val="0"/>
        </a:spcBef>
        <a:buNone/>
        <a:defRPr sz="3000" kern="1200" cap="all" spc="50" baseline="0">
          <a:solidFill>
            <a:schemeClr val="tx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1pPr>
      <a:lvl2pPr marL="742950" indent="-28575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2pPr>
      <a:lvl3pPr marL="11430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3pPr>
      <a:lvl4pPr marL="16002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4pPr>
      <a:lvl5pPr marL="20574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5pPr>
      <a:lvl6pPr marL="25146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6pPr>
      <a:lvl7pPr marL="29718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7pPr>
      <a:lvl8pPr marL="34290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8pPr>
      <a:lvl9pPr marL="38862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3.gif"/><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8.jpe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0.emf"/><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1.emf"/><Relationship Id="rId1" Type="http://schemas.openxmlformats.org/officeDocument/2006/relationships/slideLayout" Target="../slideLayouts/slideLayout2.xml"/><Relationship Id="rId4" Type="http://schemas.openxmlformats.org/officeDocument/2006/relationships/image" Target="../media/image62.jpeg"/></Relationships>
</file>

<file path=ppt/slides/_rels/slide1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7.emf"/><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8.jpe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9.e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0.jpe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2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8.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3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38.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9.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1.png"/><Relationship Id="rId1" Type="http://schemas.openxmlformats.org/officeDocument/2006/relationships/slideLayout" Target="../slideLayouts/slideLayout5.xml"/><Relationship Id="rId4" Type="http://schemas.openxmlformats.org/officeDocument/2006/relationships/image" Target="../media/image3.png"/></Relationships>
</file>

<file path=ppt/slides/_rels/slide4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microsoft.com/office/2007/relationships/hdphoto" Target="../media/hdphoto8.wdp"/><Relationship Id="rId4" Type="http://schemas.openxmlformats.org/officeDocument/2006/relationships/image" Target="../media/image33.png"/></Relationships>
</file>

<file path=ppt/slides/_rels/slide5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2.xml"/><Relationship Id="rId4" Type="http://schemas.microsoft.com/office/2007/relationships/hdphoto" Target="../media/hdphoto9.wdp"/></Relationships>
</file>

<file path=ppt/slides/_rels/slide5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microsoft.com/office/2007/relationships/hdphoto" Target="../media/hdphoto10.wdp"/><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6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8.wmf"/><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9.emf"/><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0.emf"/><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007889"/>
            <a:ext cx="7772400" cy="1116312"/>
          </a:xfrm>
        </p:spPr>
        <p:txBody>
          <a:bodyPr>
            <a:normAutofit/>
          </a:bodyPr>
          <a:lstStyle/>
          <a:p>
            <a:r>
              <a:rPr lang="en-US" b="1" i="1" dirty="0"/>
              <a:t>Multivariate STATISTICS &amp; econometrics</a:t>
            </a:r>
          </a:p>
        </p:txBody>
      </p:sp>
      <p:pic>
        <p:nvPicPr>
          <p:cNvPr id="102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22615" y="6235700"/>
            <a:ext cx="639763" cy="622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577009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4414" y="274638"/>
            <a:ext cx="7319986" cy="1143000"/>
          </a:xfrm>
        </p:spPr>
        <p:txBody>
          <a:bodyPr/>
          <a:lstStyle/>
          <a:p>
            <a:r>
              <a:rPr lang="en-US" sz="3200" b="1" i="1" cap="none" dirty="0"/>
              <a:t>Available data 2</a:t>
            </a:r>
            <a:endParaRPr lang="en-US" dirty="0"/>
          </a:p>
        </p:txBody>
      </p:sp>
      <p:graphicFrame>
        <p:nvGraphicFramePr>
          <p:cNvPr id="4" name="Content Placeholder 3"/>
          <p:cNvGraphicFramePr>
            <a:graphicFrameLocks noGrp="1"/>
          </p:cNvGraphicFramePr>
          <p:nvPr>
            <p:ph sz="quarter" idx="13"/>
          </p:nvPr>
        </p:nvGraphicFramePr>
        <p:xfrm>
          <a:off x="1785918" y="2214552"/>
          <a:ext cx="5643603" cy="2857524"/>
        </p:xfrm>
        <a:graphic>
          <a:graphicData uri="http://schemas.openxmlformats.org/drawingml/2006/table">
            <a:tbl>
              <a:tblPr firstRow="1" bandRow="1">
                <a:tableStyleId>{5C22544A-7EE6-4342-B048-85BDC9FD1C3A}</a:tableStyleId>
              </a:tblPr>
              <a:tblGrid>
                <a:gridCol w="1881201">
                  <a:extLst>
                    <a:ext uri="{9D8B030D-6E8A-4147-A177-3AD203B41FA5}">
                      <a16:colId xmlns:a16="http://schemas.microsoft.com/office/drawing/2014/main" xmlns="" val="20000"/>
                    </a:ext>
                  </a:extLst>
                </a:gridCol>
                <a:gridCol w="1881201">
                  <a:extLst>
                    <a:ext uri="{9D8B030D-6E8A-4147-A177-3AD203B41FA5}">
                      <a16:colId xmlns:a16="http://schemas.microsoft.com/office/drawing/2014/main" xmlns="" val="20001"/>
                    </a:ext>
                  </a:extLst>
                </a:gridCol>
                <a:gridCol w="1881201">
                  <a:extLst>
                    <a:ext uri="{9D8B030D-6E8A-4147-A177-3AD203B41FA5}">
                      <a16:colId xmlns:a16="http://schemas.microsoft.com/office/drawing/2014/main" xmlns="" val="20002"/>
                    </a:ext>
                  </a:extLst>
                </a:gridCol>
              </a:tblGrid>
              <a:tr h="714381">
                <a:tc>
                  <a:txBody>
                    <a:bodyPr/>
                    <a:lstStyle/>
                    <a:p>
                      <a:pPr algn="ctr"/>
                      <a:r>
                        <a:rPr lang="en-IN" dirty="0"/>
                        <a:t>Tractor models</a:t>
                      </a:r>
                      <a:endParaRPr lang="en-US" dirty="0"/>
                    </a:p>
                  </a:txBody>
                  <a:tcPr/>
                </a:tc>
                <a:tc>
                  <a:txBody>
                    <a:bodyPr/>
                    <a:lstStyle/>
                    <a:p>
                      <a:pPr algn="ctr"/>
                      <a:r>
                        <a:rPr lang="en-IN" dirty="0"/>
                        <a:t>Industry</a:t>
                      </a:r>
                      <a:endParaRPr lang="en-US" dirty="0"/>
                    </a:p>
                  </a:txBody>
                  <a:tcPr/>
                </a:tc>
                <a:tc>
                  <a:txBody>
                    <a:bodyPr/>
                    <a:lstStyle/>
                    <a:p>
                      <a:pPr algn="ctr"/>
                      <a:r>
                        <a:rPr lang="en-IN" dirty="0"/>
                        <a:t>MMFD</a:t>
                      </a:r>
                      <a:endParaRPr lang="en-US" dirty="0"/>
                    </a:p>
                  </a:txBody>
                  <a:tcPr/>
                </a:tc>
                <a:extLst>
                  <a:ext uri="{0D108BD9-81ED-4DB2-BD59-A6C34878D82A}">
                    <a16:rowId xmlns:a16="http://schemas.microsoft.com/office/drawing/2014/main" xmlns="" val="10000"/>
                  </a:ext>
                </a:extLst>
              </a:tr>
              <a:tr h="714381">
                <a:tc>
                  <a:txBody>
                    <a:bodyPr/>
                    <a:lstStyle/>
                    <a:p>
                      <a:pPr algn="ctr"/>
                      <a:r>
                        <a:rPr lang="en-IN" dirty="0"/>
                        <a:t>Model 1</a:t>
                      </a:r>
                      <a:endParaRPr lang="en-US" dirty="0"/>
                    </a:p>
                  </a:txBody>
                  <a:tcPr/>
                </a:tc>
                <a:tc>
                  <a:txBody>
                    <a:bodyPr/>
                    <a:lstStyle/>
                    <a:p>
                      <a:pPr algn="ctr"/>
                      <a:r>
                        <a:rPr lang="en-IN" dirty="0"/>
                        <a:t>15,000</a:t>
                      </a:r>
                      <a:endParaRPr lang="en-US" dirty="0"/>
                    </a:p>
                  </a:txBody>
                  <a:tcPr/>
                </a:tc>
                <a:tc>
                  <a:txBody>
                    <a:bodyPr/>
                    <a:lstStyle/>
                    <a:p>
                      <a:pPr algn="ctr"/>
                      <a:r>
                        <a:rPr lang="en-IN" dirty="0"/>
                        <a:t>13,000</a:t>
                      </a:r>
                      <a:endParaRPr lang="en-US" dirty="0"/>
                    </a:p>
                  </a:txBody>
                  <a:tcPr/>
                </a:tc>
                <a:extLst>
                  <a:ext uri="{0D108BD9-81ED-4DB2-BD59-A6C34878D82A}">
                    <a16:rowId xmlns:a16="http://schemas.microsoft.com/office/drawing/2014/main" xmlns="" val="10001"/>
                  </a:ext>
                </a:extLst>
              </a:tr>
              <a:tr h="714381">
                <a:tc>
                  <a:txBody>
                    <a:bodyPr/>
                    <a:lstStyle/>
                    <a:p>
                      <a:pPr algn="ctr"/>
                      <a:r>
                        <a:rPr lang="en-IN" dirty="0"/>
                        <a:t>Model 2</a:t>
                      </a:r>
                      <a:endParaRPr lang="en-US" dirty="0"/>
                    </a:p>
                  </a:txBody>
                  <a:tcPr/>
                </a:tc>
                <a:tc>
                  <a:txBody>
                    <a:bodyPr/>
                    <a:lstStyle/>
                    <a:p>
                      <a:pPr algn="ctr"/>
                      <a:r>
                        <a:rPr lang="en-IN" dirty="0"/>
                        <a:t>20,000</a:t>
                      </a:r>
                      <a:endParaRPr lang="en-US" dirty="0"/>
                    </a:p>
                  </a:txBody>
                  <a:tcPr/>
                </a:tc>
                <a:tc>
                  <a:txBody>
                    <a:bodyPr/>
                    <a:lstStyle/>
                    <a:p>
                      <a:pPr algn="ctr"/>
                      <a:r>
                        <a:rPr lang="en-IN" dirty="0"/>
                        <a:t>22,000</a:t>
                      </a:r>
                      <a:endParaRPr lang="en-US" dirty="0"/>
                    </a:p>
                  </a:txBody>
                  <a:tcPr/>
                </a:tc>
                <a:extLst>
                  <a:ext uri="{0D108BD9-81ED-4DB2-BD59-A6C34878D82A}">
                    <a16:rowId xmlns:a16="http://schemas.microsoft.com/office/drawing/2014/main" xmlns="" val="10002"/>
                  </a:ext>
                </a:extLst>
              </a:tr>
              <a:tr h="714381">
                <a:tc>
                  <a:txBody>
                    <a:bodyPr/>
                    <a:lstStyle/>
                    <a:p>
                      <a:pPr algn="ctr"/>
                      <a:r>
                        <a:rPr lang="en-IN" dirty="0"/>
                        <a:t>Model 3</a:t>
                      </a:r>
                      <a:endParaRPr lang="en-US" dirty="0"/>
                    </a:p>
                  </a:txBody>
                  <a:tcPr/>
                </a:tc>
                <a:tc>
                  <a:txBody>
                    <a:bodyPr/>
                    <a:lstStyle/>
                    <a:p>
                      <a:pPr algn="ctr"/>
                      <a:r>
                        <a:rPr lang="en-IN" dirty="0"/>
                        <a:t>7,000</a:t>
                      </a:r>
                      <a:endParaRPr lang="en-US" dirty="0"/>
                    </a:p>
                  </a:txBody>
                  <a:tcPr/>
                </a:tc>
                <a:tc>
                  <a:txBody>
                    <a:bodyPr/>
                    <a:lstStyle/>
                    <a:p>
                      <a:pPr algn="ctr"/>
                      <a:r>
                        <a:rPr lang="en-IN" dirty="0"/>
                        <a:t>8,000</a:t>
                      </a:r>
                      <a:endParaRPr lang="en-US" dirty="0"/>
                    </a:p>
                  </a:txBody>
                  <a:tcPr/>
                </a:tc>
                <a:extLst>
                  <a:ext uri="{0D108BD9-81ED-4DB2-BD59-A6C34878D82A}">
                    <a16:rowId xmlns:a16="http://schemas.microsoft.com/office/drawing/2014/main" xmlns="" val="10003"/>
                  </a:ext>
                </a:extLst>
              </a:tr>
            </a:tbl>
          </a:graphicData>
        </a:graphic>
      </p:graphicFrame>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457200" y="2285992"/>
            <a:ext cx="8229600" cy="3840171"/>
          </a:xfrm>
          <a:prstGeom prst="rect">
            <a:avLst/>
          </a:prstGeom>
        </p:spPr>
        <p:txBody>
          <a:bodyPr/>
          <a:lstStyle/>
          <a:p>
            <a:pPr algn="just"/>
            <a:r>
              <a:rPr lang="en-US" sz="2800" dirty="0"/>
              <a:t>R-squared does have some good uses. For one thing, compare your R</a:t>
            </a:r>
            <a:r>
              <a:rPr lang="en-US" sz="2800" baseline="30000" dirty="0"/>
              <a:t>2</a:t>
            </a:r>
            <a:r>
              <a:rPr lang="en-US" sz="2800" dirty="0"/>
              <a:t> value to values from similar studies. If your R</a:t>
            </a:r>
            <a:r>
              <a:rPr lang="en-US" sz="2800" baseline="30000" dirty="0"/>
              <a:t>2</a:t>
            </a:r>
            <a:r>
              <a:rPr lang="en-US" sz="2800" dirty="0"/>
              <a:t> is markedly higher or lower, you should investigate because there might be a problem.</a:t>
            </a:r>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03729" y="6235700"/>
            <a:ext cx="639763" cy="622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57232"/>
            <a:ext cx="8229600" cy="1071570"/>
          </a:xfrm>
        </p:spPr>
        <p:txBody>
          <a:bodyPr>
            <a:normAutofit/>
          </a:bodyPr>
          <a:lstStyle/>
          <a:p>
            <a:r>
              <a:rPr lang="en-US" b="1" i="1" cap="none" dirty="0"/>
              <a:t>Some problems with r-squared</a:t>
            </a:r>
            <a:r>
              <a:rPr lang="en-US" b="1" i="1" dirty="0"/>
              <a:t/>
            </a:r>
            <a:br>
              <a:rPr lang="en-US" b="1" i="1" dirty="0"/>
            </a:br>
            <a:endParaRPr lang="en-US" i="1" dirty="0"/>
          </a:p>
        </p:txBody>
      </p:sp>
      <p:sp>
        <p:nvSpPr>
          <p:cNvPr id="3" name="Content Placeholder 2"/>
          <p:cNvSpPr>
            <a:spLocks noGrp="1"/>
          </p:cNvSpPr>
          <p:nvPr>
            <p:ph idx="4294967295"/>
          </p:nvPr>
        </p:nvSpPr>
        <p:spPr>
          <a:xfrm>
            <a:off x="457200" y="2285992"/>
            <a:ext cx="8229600" cy="3840171"/>
          </a:xfrm>
          <a:prstGeom prst="rect">
            <a:avLst/>
          </a:prstGeom>
        </p:spPr>
        <p:txBody>
          <a:bodyPr>
            <a:normAutofit/>
          </a:bodyPr>
          <a:lstStyle/>
          <a:p>
            <a:pPr algn="just"/>
            <a:r>
              <a:rPr lang="en-US" sz="2000" b="1" dirty="0"/>
              <a:t>Problem 1:</a:t>
            </a:r>
            <a:r>
              <a:rPr lang="en-US" sz="2000" dirty="0"/>
              <a:t> Every time you add a predictor to a model, the R-squared increases, even if due to chance alone. It never decreases. Consequently, a model with more terms may appear to have a better fit simply because it has more terms.</a:t>
            </a:r>
          </a:p>
          <a:p>
            <a:pPr algn="just"/>
            <a:r>
              <a:rPr lang="en-US" sz="2000" b="1" dirty="0"/>
              <a:t>Problem 2:</a:t>
            </a:r>
            <a:r>
              <a:rPr lang="en-US" sz="2000" dirty="0"/>
              <a:t> If a model has too many predictors and higher order polynomials, it begins to model the random noise in the data. This condition is known as over-fitting the model and it produces misleadingly high R-squared values and a lessened ability to make predictions.</a:t>
            </a:r>
          </a:p>
          <a:p>
            <a:endParaRPr lang="en-US"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03729" y="6235700"/>
            <a:ext cx="639763" cy="622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457200" y="2500306"/>
            <a:ext cx="8229600" cy="3625857"/>
          </a:xfrm>
          <a:prstGeom prst="rect">
            <a:avLst/>
          </a:prstGeom>
        </p:spPr>
        <p:txBody>
          <a:bodyPr>
            <a:normAutofit/>
          </a:bodyPr>
          <a:lstStyle/>
          <a:p>
            <a:pPr algn="ctr">
              <a:buNone/>
            </a:pPr>
            <a:r>
              <a:rPr lang="en-IN" sz="4800" b="1" i="1" dirty="0"/>
              <a:t>What are the other options?</a:t>
            </a:r>
            <a:endParaRPr lang="en-US" sz="4800" b="1" i="1"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03729" y="6235700"/>
            <a:ext cx="639763" cy="622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7924800" cy="1368412"/>
          </a:xfrm>
        </p:spPr>
        <p:txBody>
          <a:bodyPr>
            <a:normAutofit/>
          </a:bodyPr>
          <a:lstStyle/>
          <a:p>
            <a:r>
              <a:rPr lang="en-US" sz="3600" b="1" i="1" cap="none" dirty="0"/>
              <a:t>Adjusted R</a:t>
            </a:r>
            <a:r>
              <a:rPr lang="en-US" sz="3600" i="1" cap="none" dirty="0"/>
              <a:t>-</a:t>
            </a:r>
            <a:r>
              <a:rPr lang="en-US" sz="3600" b="1" i="1" cap="none" dirty="0"/>
              <a:t>squared</a:t>
            </a:r>
            <a:endParaRPr lang="en-US" sz="3600" i="1" cap="none" dirty="0"/>
          </a:p>
        </p:txBody>
      </p:sp>
      <p:sp>
        <p:nvSpPr>
          <p:cNvPr id="3" name="Content Placeholder 2"/>
          <p:cNvSpPr>
            <a:spLocks noGrp="1"/>
          </p:cNvSpPr>
          <p:nvPr>
            <p:ph idx="4294967295"/>
          </p:nvPr>
        </p:nvSpPr>
        <p:spPr>
          <a:xfrm>
            <a:off x="457200" y="2214554"/>
            <a:ext cx="8229600" cy="3911609"/>
          </a:xfrm>
          <a:prstGeom prst="rect">
            <a:avLst/>
          </a:prstGeom>
        </p:spPr>
        <p:txBody>
          <a:bodyPr/>
          <a:lstStyle/>
          <a:p>
            <a:pPr algn="just"/>
            <a:r>
              <a:rPr lang="en-US" sz="2400" dirty="0"/>
              <a:t>The </a:t>
            </a:r>
            <a:r>
              <a:rPr lang="en-US" sz="2400" b="1" dirty="0"/>
              <a:t>adjusted R</a:t>
            </a:r>
            <a:r>
              <a:rPr lang="en-US" sz="2400" dirty="0"/>
              <a:t>-</a:t>
            </a:r>
            <a:r>
              <a:rPr lang="en-US" sz="2400" b="1" dirty="0"/>
              <a:t>squared</a:t>
            </a:r>
            <a:r>
              <a:rPr lang="en-US" sz="2400" dirty="0"/>
              <a:t> is a modified version of </a:t>
            </a:r>
            <a:r>
              <a:rPr lang="en-US" sz="2400" b="1" dirty="0"/>
              <a:t>R</a:t>
            </a:r>
            <a:r>
              <a:rPr lang="en-US" sz="2400" dirty="0"/>
              <a:t>-</a:t>
            </a:r>
            <a:r>
              <a:rPr lang="en-US" sz="2400" b="1" dirty="0"/>
              <a:t>squared</a:t>
            </a:r>
            <a:r>
              <a:rPr lang="en-US" sz="2400" dirty="0"/>
              <a:t> that has been </a:t>
            </a:r>
            <a:r>
              <a:rPr lang="en-US" sz="2400" b="1" dirty="0"/>
              <a:t>adjusted</a:t>
            </a:r>
            <a:r>
              <a:rPr lang="en-US" sz="2400" dirty="0"/>
              <a:t> for the number of predictors in the model. The </a:t>
            </a:r>
            <a:r>
              <a:rPr lang="en-US" sz="2400" b="1" dirty="0"/>
              <a:t>adjusted R</a:t>
            </a:r>
            <a:r>
              <a:rPr lang="en-US" sz="2400" dirty="0"/>
              <a:t>-</a:t>
            </a:r>
            <a:r>
              <a:rPr lang="en-US" sz="2400" b="1" dirty="0"/>
              <a:t>squared</a:t>
            </a:r>
            <a:r>
              <a:rPr lang="en-US" sz="2400" dirty="0"/>
              <a:t> increases only if the new term improves the model more than would be expected by chance. It decreases when a predictor improves the model by less than expected by chance. </a:t>
            </a:r>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03729" y="6235700"/>
            <a:ext cx="639763" cy="622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57232"/>
            <a:ext cx="8229600" cy="1214446"/>
          </a:xfrm>
        </p:spPr>
        <p:txBody>
          <a:bodyPr>
            <a:normAutofit/>
          </a:bodyPr>
          <a:lstStyle/>
          <a:p>
            <a:r>
              <a:rPr lang="en-US" sz="2400" b="1" i="1" dirty="0"/>
              <a:t>The adjusted R</a:t>
            </a:r>
            <a:r>
              <a:rPr lang="en-US" sz="2400" b="1" i="1" baseline="30000" dirty="0"/>
              <a:t>2</a:t>
            </a:r>
            <a:r>
              <a:rPr lang="en-US" sz="2400" b="1" i="1" dirty="0"/>
              <a:t> is smaller than the ordinary R</a:t>
            </a:r>
            <a:r>
              <a:rPr lang="en-US" sz="2400" b="1" i="1" baseline="30000" dirty="0"/>
              <a:t>2</a:t>
            </a:r>
            <a:r>
              <a:rPr lang="en-US" sz="2400" b="1" i="1" dirty="0"/>
              <a:t> whenever the number of parameters (K) is greater than 1.</a:t>
            </a:r>
          </a:p>
        </p:txBody>
      </p:sp>
      <p:pic>
        <p:nvPicPr>
          <p:cNvPr id="2051" name="Picture 3"/>
          <p:cNvPicPr>
            <a:picLocks noGrp="1" noChangeAspect="1" noChangeArrowheads="1"/>
          </p:cNvPicPr>
          <p:nvPr>
            <p:ph idx="4294967295"/>
          </p:nvPr>
        </p:nvPicPr>
        <p:blipFill>
          <a:blip r:embed="rId2"/>
          <a:srcRect/>
          <a:stretch>
            <a:fillRect/>
          </a:stretch>
        </p:blipFill>
        <p:spPr bwMode="auto">
          <a:xfrm>
            <a:off x="2428860" y="2928934"/>
            <a:ext cx="4357718" cy="1571636"/>
          </a:xfrm>
          <a:prstGeom prst="rect">
            <a:avLst/>
          </a:prstGeom>
          <a:noFill/>
          <a:ln w="9525">
            <a:noFill/>
            <a:miter lim="800000"/>
            <a:headEnd/>
            <a:tailEnd/>
          </a:ln>
          <a:effectLst/>
        </p:spPr>
      </p:pic>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3729" y="6235700"/>
            <a:ext cx="639763" cy="622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i="1" cap="none" dirty="0"/>
              <a:t>R squared &amp; adj. R squared</a:t>
            </a:r>
            <a:endParaRPr lang="en-US" sz="3600" b="1" i="1" cap="none" dirty="0"/>
          </a:p>
        </p:txBody>
      </p:sp>
      <p:pic>
        <p:nvPicPr>
          <p:cNvPr id="4" name="Content Placeholder 3" descr="Table that displays an increasing number of independent variables with the corresponding R-squared and adjusted R-squared values."/>
          <p:cNvPicPr>
            <a:picLocks noGrp="1"/>
          </p:cNvPicPr>
          <p:nvPr>
            <p:ph idx="4294967295"/>
          </p:nvPr>
        </p:nvPicPr>
        <p:blipFill>
          <a:blip r:embed="rId2"/>
          <a:srcRect/>
          <a:stretch>
            <a:fillRect/>
          </a:stretch>
        </p:blipFill>
        <p:spPr bwMode="auto">
          <a:xfrm>
            <a:off x="3000364" y="2285992"/>
            <a:ext cx="3600000" cy="2643206"/>
          </a:xfrm>
          <a:prstGeom prst="rect">
            <a:avLst/>
          </a:prstGeom>
          <a:noFill/>
          <a:ln w="9525">
            <a:noFill/>
            <a:miter lim="800000"/>
            <a:headEnd/>
            <a:tailEnd/>
          </a:ln>
        </p:spPr>
      </p:pic>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3729" y="6235700"/>
            <a:ext cx="639763" cy="622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457200" y="2071678"/>
            <a:ext cx="8229600" cy="4054485"/>
          </a:xfrm>
          <a:prstGeom prst="rect">
            <a:avLst/>
          </a:prstGeom>
        </p:spPr>
        <p:txBody>
          <a:bodyPr/>
          <a:lstStyle/>
          <a:p>
            <a:pPr algn="just"/>
            <a:r>
              <a:rPr lang="en-US" sz="2800" dirty="0"/>
              <a:t>The </a:t>
            </a:r>
            <a:r>
              <a:rPr lang="en-US" sz="2800" b="1" dirty="0"/>
              <a:t>predicted R</a:t>
            </a:r>
            <a:r>
              <a:rPr lang="en-US" sz="2800" dirty="0"/>
              <a:t>-</a:t>
            </a:r>
            <a:r>
              <a:rPr lang="en-US" sz="2800" b="1" dirty="0"/>
              <a:t>squared</a:t>
            </a:r>
            <a:r>
              <a:rPr lang="en-US" sz="2800" dirty="0"/>
              <a:t> indicates how well a regression model predicts responses for new observations. This statistic helps you determine when the model fits the original data but is less capable of providing valid </a:t>
            </a:r>
            <a:r>
              <a:rPr lang="en-US" sz="2800" b="1" dirty="0"/>
              <a:t>predictions</a:t>
            </a:r>
            <a:r>
              <a:rPr lang="en-US" sz="2800" dirty="0"/>
              <a:t> for new observations</a:t>
            </a:r>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03729" y="6235700"/>
            <a:ext cx="639763" cy="622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42918"/>
            <a:ext cx="8229600" cy="1143008"/>
          </a:xfrm>
        </p:spPr>
        <p:txBody>
          <a:bodyPr>
            <a:noAutofit/>
          </a:bodyPr>
          <a:lstStyle/>
          <a:p>
            <a:r>
              <a:rPr lang="en-US" sz="3200" b="1" i="1" cap="none" dirty="0"/>
              <a:t>Statistical software calculates predicted R-squared using the following procedure</a:t>
            </a:r>
          </a:p>
        </p:txBody>
      </p:sp>
      <p:sp>
        <p:nvSpPr>
          <p:cNvPr id="3" name="Content Placeholder 2"/>
          <p:cNvSpPr>
            <a:spLocks noGrp="1"/>
          </p:cNvSpPr>
          <p:nvPr>
            <p:ph idx="4294967295"/>
          </p:nvPr>
        </p:nvSpPr>
        <p:spPr>
          <a:xfrm>
            <a:off x="457200" y="2428868"/>
            <a:ext cx="8229600" cy="3697295"/>
          </a:xfrm>
          <a:prstGeom prst="rect">
            <a:avLst/>
          </a:prstGeom>
        </p:spPr>
        <p:txBody>
          <a:bodyPr/>
          <a:lstStyle/>
          <a:p>
            <a:pPr lvl="0"/>
            <a:r>
              <a:rPr lang="en-US" sz="2400" dirty="0"/>
              <a:t>It removes a data point from the dataset.</a:t>
            </a:r>
          </a:p>
          <a:p>
            <a:pPr lvl="0"/>
            <a:r>
              <a:rPr lang="en-US" sz="2400" dirty="0"/>
              <a:t>Calculates the regression equation.</a:t>
            </a:r>
          </a:p>
          <a:p>
            <a:pPr lvl="0"/>
            <a:r>
              <a:rPr lang="en-US" sz="2400" dirty="0"/>
              <a:t>Evaluates how well the model predicts the missing observation.</a:t>
            </a:r>
          </a:p>
          <a:p>
            <a:pPr lvl="0"/>
            <a:r>
              <a:rPr lang="en-US" sz="2400" dirty="0"/>
              <a:t>And, repeats this for all data points in the dataset.</a:t>
            </a:r>
          </a:p>
          <a:p>
            <a:endParaRPr lang="en-US"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03729" y="6235700"/>
            <a:ext cx="639763" cy="622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i="1" cap="none" dirty="0"/>
              <a:t>Predicted R-squared</a:t>
            </a:r>
            <a:endParaRPr lang="en-US" i="1" cap="none" dirty="0"/>
          </a:p>
        </p:txBody>
      </p:sp>
      <p:sp>
        <p:nvSpPr>
          <p:cNvPr id="3" name="Content Placeholder 2"/>
          <p:cNvSpPr>
            <a:spLocks noGrp="1"/>
          </p:cNvSpPr>
          <p:nvPr>
            <p:ph idx="4294967295"/>
          </p:nvPr>
        </p:nvSpPr>
        <p:spPr>
          <a:xfrm>
            <a:off x="457200" y="2143116"/>
            <a:ext cx="8229600" cy="3983047"/>
          </a:xfrm>
          <a:prstGeom prst="rect">
            <a:avLst/>
          </a:prstGeom>
        </p:spPr>
        <p:txBody>
          <a:bodyPr>
            <a:normAutofit/>
          </a:bodyPr>
          <a:lstStyle/>
          <a:p>
            <a:pPr>
              <a:buNone/>
            </a:pPr>
            <a:r>
              <a:rPr lang="en-US" sz="2400" dirty="0"/>
              <a:t>    Predicted R-squared is a measure of how well the model predicts a response value. It is computed as:</a:t>
            </a:r>
          </a:p>
          <a:p>
            <a:r>
              <a:rPr lang="en-US" sz="2400" dirty="0"/>
              <a:t>Pred.R</a:t>
            </a:r>
            <a:r>
              <a:rPr lang="en-US" sz="2400" baseline="30000" dirty="0"/>
              <a:t>2</a:t>
            </a:r>
            <a:r>
              <a:rPr lang="en-US" sz="2400" dirty="0"/>
              <a:t>=1−[PRESS/(SS residual + SS model)]</a:t>
            </a:r>
          </a:p>
          <a:p>
            <a:pPr algn="just"/>
            <a:r>
              <a:rPr lang="en-US" sz="2400" dirty="0"/>
              <a:t>The Adjusted R-squared and Predicted R-squared should be within approximately 0.20 of each other to be in “reasonable agreement.” If they are not, there may be a problem with either the data or the model.</a:t>
            </a:r>
          </a:p>
          <a:p>
            <a:endParaRPr lang="en-US"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03729" y="6235700"/>
            <a:ext cx="639763" cy="622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645549" y="404664"/>
            <a:ext cx="7858180" cy="4697427"/>
          </a:xfrm>
          <a:prstGeom prst="rect">
            <a:avLst/>
          </a:prstGeom>
        </p:spPr>
        <p:txBody>
          <a:bodyPr>
            <a:normAutofit/>
          </a:bodyPr>
          <a:lstStyle/>
          <a:p>
            <a:pPr algn="just"/>
            <a:r>
              <a:rPr lang="en-US" sz="2000" dirty="0"/>
              <a:t>The Predicted Residual Sum of Squares for the model. A measure of how well a particular model fits each point in the design. The coefficients for a new model are calculated with one point “deleted”. The new model’s prediction is subtracted from the “deleted” observation to find the predicted residual. This is done for each data point. The predicted residuals are squared and added together to form the PRESS.</a:t>
            </a:r>
          </a:p>
          <a:p>
            <a:endParaRPr lang="en-US" sz="2000" dirty="0"/>
          </a:p>
          <a:p>
            <a:r>
              <a:rPr lang="en-US" sz="2000" dirty="0"/>
              <a:t>PRESS= ∑(e</a:t>
            </a:r>
            <a:r>
              <a:rPr lang="en-US" sz="2000" baseline="-25000" dirty="0"/>
              <a:t>−</a:t>
            </a:r>
            <a:r>
              <a:rPr lang="en-US" sz="2000" baseline="-25000" dirty="0" err="1"/>
              <a:t>i</a:t>
            </a:r>
            <a:r>
              <a:rPr lang="en-US" sz="2000" dirty="0"/>
              <a:t>)</a:t>
            </a:r>
            <a:r>
              <a:rPr lang="en-US" sz="2000" baseline="30000" dirty="0"/>
              <a:t>2</a:t>
            </a:r>
            <a:endParaRPr lang="en-US" sz="2000" dirty="0"/>
          </a:p>
          <a:p>
            <a:pPr algn="just"/>
            <a:r>
              <a:rPr lang="en-US" sz="2000" dirty="0"/>
              <a:t>e</a:t>
            </a:r>
            <a:r>
              <a:rPr lang="en-US" sz="2000" baseline="-25000" dirty="0"/>
              <a:t>−</a:t>
            </a:r>
            <a:r>
              <a:rPr lang="en-US" sz="2000" baseline="-25000" dirty="0" err="1"/>
              <a:t>i</a:t>
            </a:r>
            <a:r>
              <a:rPr lang="en-US" sz="2000" dirty="0"/>
              <a:t> is a deletion residual computed by fitting a model without the </a:t>
            </a:r>
            <a:r>
              <a:rPr lang="en-US" sz="2000" dirty="0" err="1"/>
              <a:t>ith</a:t>
            </a:r>
            <a:r>
              <a:rPr lang="en-US" sz="2000" dirty="0"/>
              <a:t> run then predicting the </a:t>
            </a:r>
            <a:r>
              <a:rPr lang="en-US" sz="2000" dirty="0" err="1"/>
              <a:t>ith</a:t>
            </a:r>
            <a:r>
              <a:rPr lang="en-US" sz="2000" dirty="0"/>
              <a:t> observation with the resulting model.</a:t>
            </a:r>
          </a:p>
          <a:p>
            <a:endParaRPr lang="en-US"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03729" y="6235700"/>
            <a:ext cx="639763" cy="622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46076"/>
            <a:ext cx="7924800" cy="939784"/>
          </a:xfrm>
        </p:spPr>
        <p:txBody>
          <a:bodyPr/>
          <a:lstStyle/>
          <a:p>
            <a:r>
              <a:rPr lang="en-US" sz="3200" b="1" i="1" cap="none" dirty="0"/>
              <a:t>Available data 3</a:t>
            </a:r>
            <a:endParaRPr lang="en-US" dirty="0"/>
          </a:p>
        </p:txBody>
      </p:sp>
      <p:graphicFrame>
        <p:nvGraphicFramePr>
          <p:cNvPr id="4" name="Content Placeholder 3"/>
          <p:cNvGraphicFramePr>
            <a:graphicFrameLocks noGrp="1"/>
          </p:cNvGraphicFramePr>
          <p:nvPr>
            <p:ph sz="quarter" idx="13"/>
          </p:nvPr>
        </p:nvGraphicFramePr>
        <p:xfrm>
          <a:off x="609600" y="1600200"/>
          <a:ext cx="7924800" cy="4079240"/>
        </p:xfrm>
        <a:graphic>
          <a:graphicData uri="http://schemas.openxmlformats.org/drawingml/2006/table">
            <a:tbl>
              <a:tblPr firstRow="1" bandRow="1">
                <a:tableStyleId>{073A0DAA-6AF3-43AB-8588-CEC1D06C72B9}</a:tableStyleId>
              </a:tblPr>
              <a:tblGrid>
                <a:gridCol w="1604946">
                  <a:extLst>
                    <a:ext uri="{9D8B030D-6E8A-4147-A177-3AD203B41FA5}">
                      <a16:colId xmlns:a16="http://schemas.microsoft.com/office/drawing/2014/main" xmlns="" val="20000"/>
                    </a:ext>
                  </a:extLst>
                </a:gridCol>
                <a:gridCol w="1857388">
                  <a:extLst>
                    <a:ext uri="{9D8B030D-6E8A-4147-A177-3AD203B41FA5}">
                      <a16:colId xmlns:a16="http://schemas.microsoft.com/office/drawing/2014/main" xmlns="" val="20001"/>
                    </a:ext>
                  </a:extLst>
                </a:gridCol>
                <a:gridCol w="2143140">
                  <a:extLst>
                    <a:ext uri="{9D8B030D-6E8A-4147-A177-3AD203B41FA5}">
                      <a16:colId xmlns:a16="http://schemas.microsoft.com/office/drawing/2014/main" xmlns="" val="20002"/>
                    </a:ext>
                  </a:extLst>
                </a:gridCol>
                <a:gridCol w="2319326">
                  <a:extLst>
                    <a:ext uri="{9D8B030D-6E8A-4147-A177-3AD203B41FA5}">
                      <a16:colId xmlns:a16="http://schemas.microsoft.com/office/drawing/2014/main" xmlns="" val="20003"/>
                    </a:ext>
                  </a:extLst>
                </a:gridCol>
              </a:tblGrid>
              <a:tr h="370840">
                <a:tc>
                  <a:txBody>
                    <a:bodyPr/>
                    <a:lstStyle/>
                    <a:p>
                      <a:r>
                        <a:rPr lang="en-IN" dirty="0"/>
                        <a:t>Sales</a:t>
                      </a:r>
                      <a:endParaRPr lang="en-US" dirty="0"/>
                    </a:p>
                  </a:txBody>
                  <a:tcPr/>
                </a:tc>
                <a:tc>
                  <a:txBody>
                    <a:bodyPr/>
                    <a:lstStyle/>
                    <a:p>
                      <a:r>
                        <a:rPr lang="en-IN" dirty="0"/>
                        <a:t>Seasons</a:t>
                      </a:r>
                      <a:endParaRPr lang="en-US" dirty="0"/>
                    </a:p>
                  </a:txBody>
                  <a:tcPr/>
                </a:tc>
                <a:tc>
                  <a:txBody>
                    <a:bodyPr/>
                    <a:lstStyle/>
                    <a:p>
                      <a:r>
                        <a:rPr lang="en-IN" dirty="0" err="1"/>
                        <a:t>Agr</a:t>
                      </a:r>
                      <a:r>
                        <a:rPr lang="en-IN" dirty="0"/>
                        <a:t>. Plot (total are)</a:t>
                      </a:r>
                      <a:endParaRPr lang="en-US" dirty="0"/>
                    </a:p>
                  </a:txBody>
                  <a:tcPr/>
                </a:tc>
                <a:tc>
                  <a:txBody>
                    <a:bodyPr/>
                    <a:lstStyle/>
                    <a:p>
                      <a:r>
                        <a:rPr lang="en-IN" dirty="0"/>
                        <a:t>PCI of rural population</a:t>
                      </a:r>
                      <a:endParaRPr lang="en-US" dirty="0"/>
                    </a:p>
                  </a:txBody>
                  <a:tcPr/>
                </a:tc>
                <a:extLst>
                  <a:ext uri="{0D108BD9-81ED-4DB2-BD59-A6C34878D82A}">
                    <a16:rowId xmlns:a16="http://schemas.microsoft.com/office/drawing/2014/main" xmlns="" val="10000"/>
                  </a:ext>
                </a:extLst>
              </a:tr>
              <a:tr h="370840">
                <a:tc>
                  <a:txBody>
                    <a:bodyPr/>
                    <a:lstStyle/>
                    <a:p>
                      <a:r>
                        <a:rPr lang="en-IN" dirty="0"/>
                        <a:t>12500</a:t>
                      </a:r>
                      <a:endParaRPr lang="en-US" dirty="0"/>
                    </a:p>
                  </a:txBody>
                  <a:tcPr/>
                </a:tc>
                <a:tc>
                  <a:txBody>
                    <a:bodyPr/>
                    <a:lstStyle/>
                    <a:p>
                      <a:r>
                        <a:rPr lang="en-IN" dirty="0"/>
                        <a:t>Summer</a:t>
                      </a:r>
                      <a:endParaRPr lang="en-US" dirty="0"/>
                    </a:p>
                  </a:txBody>
                  <a:tcPr/>
                </a:tc>
                <a:tc>
                  <a:txBody>
                    <a:bodyPr/>
                    <a:lstStyle/>
                    <a:p>
                      <a:r>
                        <a:rPr lang="en-IN" dirty="0"/>
                        <a:t>1010</a:t>
                      </a:r>
                      <a:endParaRPr lang="en-US" dirty="0"/>
                    </a:p>
                  </a:txBody>
                  <a:tcPr/>
                </a:tc>
                <a:tc>
                  <a:txBody>
                    <a:bodyPr/>
                    <a:lstStyle/>
                    <a:p>
                      <a:r>
                        <a:rPr lang="en-IN" dirty="0"/>
                        <a:t>8000</a:t>
                      </a:r>
                      <a:endParaRPr lang="en-US" dirty="0"/>
                    </a:p>
                  </a:txBody>
                  <a:tcPr/>
                </a:tc>
                <a:extLst>
                  <a:ext uri="{0D108BD9-81ED-4DB2-BD59-A6C34878D82A}">
                    <a16:rowId xmlns:a16="http://schemas.microsoft.com/office/drawing/2014/main" xmlns="" val="10001"/>
                  </a:ext>
                </a:extLst>
              </a:tr>
              <a:tr h="370840">
                <a:tc>
                  <a:txBody>
                    <a:bodyPr/>
                    <a:lstStyle/>
                    <a:p>
                      <a:r>
                        <a:rPr lang="en-IN" dirty="0"/>
                        <a:t>13900</a:t>
                      </a:r>
                      <a:endParaRPr lang="en-US" dirty="0"/>
                    </a:p>
                  </a:txBody>
                  <a:tcPr/>
                </a:tc>
                <a:tc>
                  <a:txBody>
                    <a:bodyPr/>
                    <a:lstStyle/>
                    <a:p>
                      <a:r>
                        <a:rPr lang="en-IN" dirty="0"/>
                        <a:t>Winter</a:t>
                      </a:r>
                      <a:endParaRPr lang="en-US" dirty="0"/>
                    </a:p>
                  </a:txBody>
                  <a:tcPr/>
                </a:tc>
                <a:tc>
                  <a:txBody>
                    <a:bodyPr/>
                    <a:lstStyle/>
                    <a:p>
                      <a:r>
                        <a:rPr lang="en-IN" dirty="0"/>
                        <a:t>2100</a:t>
                      </a:r>
                      <a:endParaRPr lang="en-US" dirty="0"/>
                    </a:p>
                  </a:txBody>
                  <a:tcPr/>
                </a:tc>
                <a:tc>
                  <a:txBody>
                    <a:bodyPr/>
                    <a:lstStyle/>
                    <a:p>
                      <a:r>
                        <a:rPr lang="en-IN" dirty="0"/>
                        <a:t>7600</a:t>
                      </a:r>
                      <a:endParaRPr lang="en-US" dirty="0"/>
                    </a:p>
                  </a:txBody>
                  <a:tcPr/>
                </a:tc>
                <a:extLst>
                  <a:ext uri="{0D108BD9-81ED-4DB2-BD59-A6C34878D82A}">
                    <a16:rowId xmlns:a16="http://schemas.microsoft.com/office/drawing/2014/main" xmlns="" val="10002"/>
                  </a:ext>
                </a:extLst>
              </a:tr>
              <a:tr h="370840">
                <a:tc>
                  <a:txBody>
                    <a:bodyPr/>
                    <a:lstStyle/>
                    <a:p>
                      <a:r>
                        <a:rPr lang="en-IN" dirty="0"/>
                        <a:t>11000</a:t>
                      </a:r>
                      <a:endParaRPr lang="en-US" dirty="0"/>
                    </a:p>
                  </a:txBody>
                  <a:tcPr/>
                </a:tc>
                <a:tc>
                  <a:txBody>
                    <a:bodyPr/>
                    <a:lstStyle/>
                    <a:p>
                      <a:r>
                        <a:rPr lang="en-IN" dirty="0"/>
                        <a:t>Monsoon</a:t>
                      </a:r>
                      <a:endParaRPr lang="en-US" dirty="0"/>
                    </a:p>
                  </a:txBody>
                  <a:tcPr/>
                </a:tc>
                <a:tc>
                  <a:txBody>
                    <a:bodyPr/>
                    <a:lstStyle/>
                    <a:p>
                      <a:r>
                        <a:rPr lang="en-IN" dirty="0"/>
                        <a:t>1300</a:t>
                      </a:r>
                      <a:endParaRPr lang="en-US" dirty="0"/>
                    </a:p>
                  </a:txBody>
                  <a:tcPr/>
                </a:tc>
                <a:tc>
                  <a:txBody>
                    <a:bodyPr/>
                    <a:lstStyle/>
                    <a:p>
                      <a:r>
                        <a:rPr lang="en-IN" dirty="0"/>
                        <a:t>6500</a:t>
                      </a:r>
                      <a:endParaRPr lang="en-US" dirty="0"/>
                    </a:p>
                  </a:txBody>
                  <a:tcPr/>
                </a:tc>
                <a:extLst>
                  <a:ext uri="{0D108BD9-81ED-4DB2-BD59-A6C34878D82A}">
                    <a16:rowId xmlns:a16="http://schemas.microsoft.com/office/drawing/2014/main" xmlns="" val="10003"/>
                  </a:ext>
                </a:extLst>
              </a:tr>
              <a:tr h="370840">
                <a:tc>
                  <a:txBody>
                    <a:bodyPr/>
                    <a:lstStyle/>
                    <a:p>
                      <a:r>
                        <a:rPr lang="en-IN" dirty="0"/>
                        <a:t>14120</a:t>
                      </a:r>
                      <a:endParaRPr lang="en-US" dirty="0"/>
                    </a:p>
                  </a:txBody>
                  <a:tcPr/>
                </a:tc>
                <a:tc>
                  <a:txBody>
                    <a:bodyPr/>
                    <a:lstStyle/>
                    <a:p>
                      <a:r>
                        <a:rPr lang="en-IN" dirty="0"/>
                        <a:t>Monsoon</a:t>
                      </a:r>
                      <a:endParaRPr lang="en-US" dirty="0"/>
                    </a:p>
                  </a:txBody>
                  <a:tcPr/>
                </a:tc>
                <a:tc>
                  <a:txBody>
                    <a:bodyPr/>
                    <a:lstStyle/>
                    <a:p>
                      <a:r>
                        <a:rPr lang="en-IN" dirty="0"/>
                        <a:t>1000</a:t>
                      </a:r>
                      <a:endParaRPr lang="en-US" dirty="0"/>
                    </a:p>
                  </a:txBody>
                  <a:tcPr/>
                </a:tc>
                <a:tc>
                  <a:txBody>
                    <a:bodyPr/>
                    <a:lstStyle/>
                    <a:p>
                      <a:r>
                        <a:rPr lang="en-IN" dirty="0"/>
                        <a:t>9000</a:t>
                      </a:r>
                      <a:endParaRPr lang="en-US" dirty="0"/>
                    </a:p>
                  </a:txBody>
                  <a:tcPr/>
                </a:tc>
                <a:extLst>
                  <a:ext uri="{0D108BD9-81ED-4DB2-BD59-A6C34878D82A}">
                    <a16:rowId xmlns:a16="http://schemas.microsoft.com/office/drawing/2014/main" xmlns="" val="10004"/>
                  </a:ext>
                </a:extLst>
              </a:tr>
              <a:tr h="370840">
                <a:tc>
                  <a:txBody>
                    <a:bodyPr/>
                    <a:lstStyle/>
                    <a:p>
                      <a:r>
                        <a:rPr lang="en-IN" dirty="0"/>
                        <a:t>12500</a:t>
                      </a:r>
                      <a:endParaRPr lang="en-US" dirty="0"/>
                    </a:p>
                  </a:txBody>
                  <a:tcPr/>
                </a:tc>
                <a:tc>
                  <a:txBody>
                    <a:bodyPr/>
                    <a:lstStyle/>
                    <a:p>
                      <a:r>
                        <a:rPr lang="en-IN" dirty="0"/>
                        <a:t>Summer</a:t>
                      </a:r>
                      <a:endParaRPr lang="en-US" dirty="0"/>
                    </a:p>
                  </a:txBody>
                  <a:tcPr/>
                </a:tc>
                <a:tc>
                  <a:txBody>
                    <a:bodyPr/>
                    <a:lstStyle/>
                    <a:p>
                      <a:r>
                        <a:rPr lang="en-IN" dirty="0"/>
                        <a:t>950</a:t>
                      </a:r>
                      <a:endParaRPr lang="en-US" dirty="0"/>
                    </a:p>
                  </a:txBody>
                  <a:tcPr/>
                </a:tc>
                <a:tc>
                  <a:txBody>
                    <a:bodyPr/>
                    <a:lstStyle/>
                    <a:p>
                      <a:r>
                        <a:rPr lang="en-IN" dirty="0"/>
                        <a:t>8200</a:t>
                      </a:r>
                      <a:endParaRPr lang="en-US" dirty="0"/>
                    </a:p>
                  </a:txBody>
                  <a:tcPr/>
                </a:tc>
                <a:extLst>
                  <a:ext uri="{0D108BD9-81ED-4DB2-BD59-A6C34878D82A}">
                    <a16:rowId xmlns:a16="http://schemas.microsoft.com/office/drawing/2014/main" xmlns="" val="10005"/>
                  </a:ext>
                </a:extLst>
              </a:tr>
              <a:tr h="370840">
                <a:tc>
                  <a:txBody>
                    <a:bodyPr/>
                    <a:lstStyle/>
                    <a:p>
                      <a:r>
                        <a:rPr lang="en-IN" dirty="0"/>
                        <a:t>15400</a:t>
                      </a:r>
                      <a:endParaRPr lang="en-US" dirty="0"/>
                    </a:p>
                  </a:txBody>
                  <a:tcPr/>
                </a:tc>
                <a:tc>
                  <a:txBody>
                    <a:bodyPr/>
                    <a:lstStyle/>
                    <a:p>
                      <a:r>
                        <a:rPr lang="en-IN" dirty="0"/>
                        <a:t>Monsoon</a:t>
                      </a:r>
                      <a:endParaRPr lang="en-US" dirty="0"/>
                    </a:p>
                  </a:txBody>
                  <a:tcPr/>
                </a:tc>
                <a:tc>
                  <a:txBody>
                    <a:bodyPr/>
                    <a:lstStyle/>
                    <a:p>
                      <a:r>
                        <a:rPr lang="en-IN" dirty="0"/>
                        <a:t>2200</a:t>
                      </a:r>
                      <a:endParaRPr lang="en-US" dirty="0"/>
                    </a:p>
                  </a:txBody>
                  <a:tcPr/>
                </a:tc>
                <a:tc>
                  <a:txBody>
                    <a:bodyPr/>
                    <a:lstStyle/>
                    <a:p>
                      <a:r>
                        <a:rPr lang="en-IN" dirty="0"/>
                        <a:t>9500</a:t>
                      </a:r>
                      <a:endParaRPr lang="en-US" dirty="0"/>
                    </a:p>
                  </a:txBody>
                  <a:tcPr/>
                </a:tc>
                <a:extLst>
                  <a:ext uri="{0D108BD9-81ED-4DB2-BD59-A6C34878D82A}">
                    <a16:rowId xmlns:a16="http://schemas.microsoft.com/office/drawing/2014/main" xmlns="" val="10006"/>
                  </a:ext>
                </a:extLst>
              </a:tr>
              <a:tr h="370840">
                <a:tc>
                  <a:txBody>
                    <a:bodyPr/>
                    <a:lstStyle/>
                    <a:p>
                      <a:r>
                        <a:rPr lang="en-IN" dirty="0"/>
                        <a:t>15000</a:t>
                      </a:r>
                      <a:endParaRPr lang="en-US" dirty="0"/>
                    </a:p>
                  </a:txBody>
                  <a:tcPr/>
                </a:tc>
                <a:tc>
                  <a:txBody>
                    <a:bodyPr/>
                    <a:lstStyle/>
                    <a:p>
                      <a:r>
                        <a:rPr lang="en-IN" dirty="0"/>
                        <a:t>Winter</a:t>
                      </a:r>
                      <a:endParaRPr lang="en-US" dirty="0"/>
                    </a:p>
                  </a:txBody>
                  <a:tcPr/>
                </a:tc>
                <a:tc>
                  <a:txBody>
                    <a:bodyPr/>
                    <a:lstStyle/>
                    <a:p>
                      <a:r>
                        <a:rPr lang="en-IN" dirty="0"/>
                        <a:t>2000</a:t>
                      </a:r>
                      <a:endParaRPr lang="en-US" dirty="0"/>
                    </a:p>
                  </a:txBody>
                  <a:tcPr/>
                </a:tc>
                <a:tc>
                  <a:txBody>
                    <a:bodyPr/>
                    <a:lstStyle/>
                    <a:p>
                      <a:r>
                        <a:rPr lang="en-IN" dirty="0"/>
                        <a:t>9000</a:t>
                      </a:r>
                      <a:endParaRPr lang="en-US" dirty="0"/>
                    </a:p>
                  </a:txBody>
                  <a:tcPr/>
                </a:tc>
                <a:extLst>
                  <a:ext uri="{0D108BD9-81ED-4DB2-BD59-A6C34878D82A}">
                    <a16:rowId xmlns:a16="http://schemas.microsoft.com/office/drawing/2014/main" xmlns="" val="10007"/>
                  </a:ext>
                </a:extLst>
              </a:tr>
              <a:tr h="370840">
                <a:tc>
                  <a:txBody>
                    <a:bodyPr/>
                    <a:lstStyle/>
                    <a:p>
                      <a:r>
                        <a:rPr lang="en-IN" dirty="0"/>
                        <a:t>14100</a:t>
                      </a:r>
                      <a:endParaRPr lang="en-US" dirty="0"/>
                    </a:p>
                  </a:txBody>
                  <a:tcPr/>
                </a:tc>
                <a:tc>
                  <a:txBody>
                    <a:bodyPr/>
                    <a:lstStyle/>
                    <a:p>
                      <a:r>
                        <a:rPr lang="en-IN" dirty="0"/>
                        <a:t>Winter</a:t>
                      </a:r>
                      <a:endParaRPr lang="en-US" dirty="0"/>
                    </a:p>
                  </a:txBody>
                  <a:tcPr/>
                </a:tc>
                <a:tc>
                  <a:txBody>
                    <a:bodyPr/>
                    <a:lstStyle/>
                    <a:p>
                      <a:r>
                        <a:rPr lang="en-IN" dirty="0"/>
                        <a:t>1190</a:t>
                      </a:r>
                      <a:endParaRPr lang="en-US" dirty="0"/>
                    </a:p>
                  </a:txBody>
                  <a:tcPr/>
                </a:tc>
                <a:tc>
                  <a:txBody>
                    <a:bodyPr/>
                    <a:lstStyle/>
                    <a:p>
                      <a:r>
                        <a:rPr lang="en-IN" dirty="0"/>
                        <a:t>6200</a:t>
                      </a:r>
                      <a:endParaRPr lang="en-US" dirty="0"/>
                    </a:p>
                  </a:txBody>
                  <a:tcPr/>
                </a:tc>
                <a:extLst>
                  <a:ext uri="{0D108BD9-81ED-4DB2-BD59-A6C34878D82A}">
                    <a16:rowId xmlns:a16="http://schemas.microsoft.com/office/drawing/2014/main" xmlns="" val="10008"/>
                  </a:ext>
                </a:extLst>
              </a:tr>
              <a:tr h="370840">
                <a:tc>
                  <a:txBody>
                    <a:bodyPr/>
                    <a:lstStyle/>
                    <a:p>
                      <a:r>
                        <a:rPr lang="en-IN" dirty="0"/>
                        <a:t>14500</a:t>
                      </a:r>
                      <a:endParaRPr lang="en-US" dirty="0"/>
                    </a:p>
                  </a:txBody>
                  <a:tcPr/>
                </a:tc>
                <a:tc>
                  <a:txBody>
                    <a:bodyPr/>
                    <a:lstStyle/>
                    <a:p>
                      <a:r>
                        <a:rPr lang="en-IN" dirty="0"/>
                        <a:t>Summer</a:t>
                      </a:r>
                      <a:endParaRPr lang="en-US" dirty="0"/>
                    </a:p>
                  </a:txBody>
                  <a:tcPr/>
                </a:tc>
                <a:tc>
                  <a:txBody>
                    <a:bodyPr/>
                    <a:lstStyle/>
                    <a:p>
                      <a:r>
                        <a:rPr lang="en-IN" dirty="0"/>
                        <a:t>1600</a:t>
                      </a:r>
                      <a:endParaRPr lang="en-US" dirty="0"/>
                    </a:p>
                  </a:txBody>
                  <a:tcPr/>
                </a:tc>
                <a:tc>
                  <a:txBody>
                    <a:bodyPr/>
                    <a:lstStyle/>
                    <a:p>
                      <a:r>
                        <a:rPr lang="en-IN" dirty="0"/>
                        <a:t>7000</a:t>
                      </a:r>
                      <a:endParaRPr lang="en-US" dirty="0"/>
                    </a:p>
                  </a:txBody>
                  <a:tcPr/>
                </a:tc>
                <a:extLst>
                  <a:ext uri="{0D108BD9-81ED-4DB2-BD59-A6C34878D82A}">
                    <a16:rowId xmlns:a16="http://schemas.microsoft.com/office/drawing/2014/main" xmlns="" val="10009"/>
                  </a:ext>
                </a:extLst>
              </a:tr>
              <a:tr h="370840">
                <a:tc>
                  <a:txBody>
                    <a:bodyPr/>
                    <a:lstStyle/>
                    <a:p>
                      <a:r>
                        <a:rPr lang="en-IN" dirty="0"/>
                        <a:t>15500</a:t>
                      </a:r>
                      <a:endParaRPr lang="en-US" dirty="0"/>
                    </a:p>
                  </a:txBody>
                  <a:tcPr/>
                </a:tc>
                <a:tc>
                  <a:txBody>
                    <a:bodyPr/>
                    <a:lstStyle/>
                    <a:p>
                      <a:r>
                        <a:rPr lang="en-IN" dirty="0"/>
                        <a:t>Winter</a:t>
                      </a:r>
                      <a:endParaRPr lang="en-US" dirty="0"/>
                    </a:p>
                  </a:txBody>
                  <a:tcPr/>
                </a:tc>
                <a:tc>
                  <a:txBody>
                    <a:bodyPr/>
                    <a:lstStyle/>
                    <a:p>
                      <a:r>
                        <a:rPr lang="en-IN" dirty="0"/>
                        <a:t>1900</a:t>
                      </a:r>
                      <a:endParaRPr lang="en-US" dirty="0"/>
                    </a:p>
                  </a:txBody>
                  <a:tcPr/>
                </a:tc>
                <a:tc>
                  <a:txBody>
                    <a:bodyPr/>
                    <a:lstStyle/>
                    <a:p>
                      <a:r>
                        <a:rPr lang="en-IN" dirty="0"/>
                        <a:t>9300</a:t>
                      </a:r>
                      <a:endParaRPr lang="en-US" dirty="0"/>
                    </a:p>
                  </a:txBody>
                  <a:tcPr/>
                </a:tc>
                <a:extLst>
                  <a:ext uri="{0D108BD9-81ED-4DB2-BD59-A6C34878D82A}">
                    <a16:rowId xmlns:a16="http://schemas.microsoft.com/office/drawing/2014/main" xmlns="" val="10010"/>
                  </a:ext>
                </a:extLst>
              </a:tr>
            </a:tbl>
          </a:graphicData>
        </a:graphic>
      </p:graphicFrame>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7224" y="785794"/>
            <a:ext cx="7829576" cy="928694"/>
          </a:xfrm>
        </p:spPr>
        <p:txBody>
          <a:bodyPr>
            <a:normAutofit/>
          </a:bodyPr>
          <a:lstStyle/>
          <a:p>
            <a:r>
              <a:rPr lang="en-IN" sz="3600" b="1" i="1" cap="none" dirty="0"/>
              <a:t>Residual plot</a:t>
            </a:r>
            <a:endParaRPr lang="en-US" sz="3600" b="1" i="1" cap="none" dirty="0"/>
          </a:p>
        </p:txBody>
      </p:sp>
      <p:pic>
        <p:nvPicPr>
          <p:cNvPr id="3074" name="Picture 2"/>
          <p:cNvPicPr>
            <a:picLocks noGrp="1" noChangeAspect="1" noChangeArrowheads="1"/>
          </p:cNvPicPr>
          <p:nvPr>
            <p:ph idx="4294967295"/>
          </p:nvPr>
        </p:nvPicPr>
        <p:blipFill>
          <a:blip r:embed="rId2">
            <a:lum contrast="34000"/>
          </a:blip>
          <a:srcRect/>
          <a:stretch>
            <a:fillRect/>
          </a:stretch>
        </p:blipFill>
        <p:spPr bwMode="auto">
          <a:xfrm>
            <a:off x="2428860" y="2428868"/>
            <a:ext cx="4429156" cy="2428892"/>
          </a:xfrm>
          <a:prstGeom prst="rect">
            <a:avLst/>
          </a:prstGeom>
          <a:noFill/>
          <a:ln w="28575">
            <a:solidFill>
              <a:schemeClr val="tx1"/>
            </a:solidFill>
            <a:miter lim="800000"/>
            <a:headEnd/>
            <a:tailEnd/>
          </a:ln>
          <a:effectLst/>
        </p:spPr>
      </p:pic>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3729" y="6235700"/>
            <a:ext cx="639763" cy="622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71480"/>
            <a:ext cx="8229600" cy="1214446"/>
          </a:xfrm>
        </p:spPr>
        <p:txBody>
          <a:bodyPr>
            <a:normAutofit/>
          </a:bodyPr>
          <a:lstStyle/>
          <a:p>
            <a:r>
              <a:rPr lang="en-IN" sz="3600" b="1" i="1" cap="none" dirty="0"/>
              <a:t>Residual plot &amp; goodness of fit</a:t>
            </a:r>
            <a:endParaRPr lang="en-US" sz="3600" b="1" i="1" cap="none" dirty="0"/>
          </a:p>
        </p:txBody>
      </p:sp>
      <p:sp>
        <p:nvSpPr>
          <p:cNvPr id="3" name="Content Placeholder 2"/>
          <p:cNvSpPr>
            <a:spLocks noGrp="1"/>
          </p:cNvSpPr>
          <p:nvPr>
            <p:ph idx="4294967295"/>
          </p:nvPr>
        </p:nvSpPr>
        <p:spPr>
          <a:xfrm>
            <a:off x="457200" y="2571744"/>
            <a:ext cx="8229600" cy="3554419"/>
          </a:xfrm>
          <a:prstGeom prst="rect">
            <a:avLst/>
          </a:prstGeom>
        </p:spPr>
        <p:txBody>
          <a:bodyPr/>
          <a:lstStyle/>
          <a:p>
            <a:pPr algn="just"/>
            <a:r>
              <a:rPr lang="en-US" sz="2400" dirty="0"/>
              <a:t>Check that they are randomly scattered around zero for the entire range of fitted values. When the residuals center on zero, they indicate that the model’s predictions are correct on average rather than systematically too high or low. </a:t>
            </a:r>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03729" y="6235700"/>
            <a:ext cx="639763" cy="622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0100" y="571480"/>
            <a:ext cx="7686700" cy="1071570"/>
          </a:xfrm>
        </p:spPr>
        <p:txBody>
          <a:bodyPr>
            <a:normAutofit/>
          </a:bodyPr>
          <a:lstStyle/>
          <a:p>
            <a:r>
              <a:rPr lang="en-IN" sz="3600" b="1" i="1" cap="none" dirty="0"/>
              <a:t>Correct residual plot</a:t>
            </a:r>
            <a:endParaRPr lang="en-US" sz="3600" b="1" i="1" cap="none" dirty="0"/>
          </a:p>
        </p:txBody>
      </p:sp>
      <p:pic>
        <p:nvPicPr>
          <p:cNvPr id="4098" name="Picture 2"/>
          <p:cNvPicPr>
            <a:picLocks noGrp="1" noChangeAspect="1" noChangeArrowheads="1"/>
          </p:cNvPicPr>
          <p:nvPr>
            <p:ph idx="4294967295"/>
          </p:nvPr>
        </p:nvPicPr>
        <p:blipFill>
          <a:blip r:embed="rId2"/>
          <a:srcRect/>
          <a:stretch>
            <a:fillRect/>
          </a:stretch>
        </p:blipFill>
        <p:spPr bwMode="auto">
          <a:xfrm>
            <a:off x="2214546" y="2143116"/>
            <a:ext cx="4837766" cy="3225177"/>
          </a:xfrm>
          <a:prstGeom prst="rect">
            <a:avLst/>
          </a:prstGeom>
          <a:noFill/>
          <a:ln w="9525">
            <a:noFill/>
            <a:miter lim="800000"/>
            <a:headEnd/>
            <a:tailEnd/>
          </a:ln>
          <a:effectLst/>
        </p:spPr>
      </p:pic>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3729" y="6235700"/>
            <a:ext cx="639763" cy="622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4348" y="857232"/>
            <a:ext cx="7972452" cy="1143008"/>
          </a:xfrm>
        </p:spPr>
        <p:txBody>
          <a:bodyPr>
            <a:normAutofit fontScale="90000"/>
          </a:bodyPr>
          <a:lstStyle/>
          <a:p>
            <a:r>
              <a:rPr lang="en-US" sz="4000" b="1" i="1" cap="none" dirty="0"/>
              <a:t>Standard error of estimate</a:t>
            </a:r>
            <a:r>
              <a:rPr lang="en-US" dirty="0"/>
              <a:t/>
            </a:r>
            <a:br>
              <a:rPr lang="en-US" dirty="0"/>
            </a:br>
            <a:endParaRPr lang="en-US" dirty="0"/>
          </a:p>
        </p:txBody>
      </p:sp>
      <p:sp>
        <p:nvSpPr>
          <p:cNvPr id="3" name="Content Placeholder 2"/>
          <p:cNvSpPr>
            <a:spLocks noGrp="1"/>
          </p:cNvSpPr>
          <p:nvPr>
            <p:ph idx="4294967295"/>
          </p:nvPr>
        </p:nvSpPr>
        <p:spPr>
          <a:xfrm>
            <a:off x="457200" y="2285992"/>
            <a:ext cx="8229600" cy="3840171"/>
          </a:xfrm>
          <a:prstGeom prst="rect">
            <a:avLst/>
          </a:prstGeom>
        </p:spPr>
        <p:txBody>
          <a:bodyPr/>
          <a:lstStyle/>
          <a:p>
            <a:pPr algn="just"/>
            <a:r>
              <a:rPr lang="en-US" sz="2800" b="1" dirty="0"/>
              <a:t>Definition: </a:t>
            </a:r>
            <a:r>
              <a:rPr lang="en-US" sz="2800" dirty="0"/>
              <a:t>The </a:t>
            </a:r>
            <a:r>
              <a:rPr lang="en-US" sz="2800" b="1" dirty="0"/>
              <a:t>Standard Error of Estimate</a:t>
            </a:r>
            <a:r>
              <a:rPr lang="en-US" sz="2800" dirty="0"/>
              <a:t> is the measure of variation of an observation made around the computed regression line. Simply, it is used to check the accuracy of predictions made with the regression line.</a:t>
            </a:r>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03729" y="6235700"/>
            <a:ext cx="639763" cy="622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000108"/>
            <a:ext cx="8229600" cy="1428760"/>
          </a:xfrm>
        </p:spPr>
        <p:txBody>
          <a:bodyPr>
            <a:noAutofit/>
          </a:bodyPr>
          <a:lstStyle/>
          <a:p>
            <a:r>
              <a:rPr lang="en-US" sz="2800" b="1" i="1" cap="none" dirty="0"/>
              <a:t>The reason N-2 is used rather than N-1 is that two parameters (the slope and the intercept) were estimated.</a:t>
            </a:r>
          </a:p>
        </p:txBody>
      </p:sp>
      <p:pic>
        <p:nvPicPr>
          <p:cNvPr id="5122" name="Picture 2"/>
          <p:cNvPicPr>
            <a:picLocks noGrp="1" noChangeAspect="1" noChangeArrowheads="1"/>
          </p:cNvPicPr>
          <p:nvPr>
            <p:ph idx="4294967295"/>
          </p:nvPr>
        </p:nvPicPr>
        <p:blipFill>
          <a:blip r:embed="rId2"/>
          <a:srcRect/>
          <a:stretch>
            <a:fillRect/>
          </a:stretch>
        </p:blipFill>
        <p:spPr bwMode="auto">
          <a:xfrm>
            <a:off x="1928794" y="3071810"/>
            <a:ext cx="5388674" cy="2357454"/>
          </a:xfrm>
          <a:prstGeom prst="rect">
            <a:avLst/>
          </a:prstGeom>
          <a:noFill/>
          <a:ln w="9525">
            <a:noFill/>
            <a:miter lim="800000"/>
            <a:headEnd/>
            <a:tailEnd/>
          </a:ln>
          <a:effectLst/>
        </p:spPr>
      </p:pic>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3729" y="6235700"/>
            <a:ext cx="639763" cy="622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7924800" cy="1511288"/>
          </a:xfrm>
        </p:spPr>
        <p:txBody>
          <a:bodyPr>
            <a:normAutofit/>
          </a:bodyPr>
          <a:lstStyle/>
          <a:p>
            <a:r>
              <a:rPr lang="en-US" sz="3600" b="1" i="1" cap="none" dirty="0"/>
              <a:t>Standard error of estimate</a:t>
            </a:r>
            <a:endParaRPr lang="en-US" sz="3600" i="1" cap="none" dirty="0"/>
          </a:p>
        </p:txBody>
      </p:sp>
      <p:sp>
        <p:nvSpPr>
          <p:cNvPr id="3" name="Content Placeholder 2"/>
          <p:cNvSpPr>
            <a:spLocks noGrp="1"/>
          </p:cNvSpPr>
          <p:nvPr>
            <p:ph idx="4294967295"/>
          </p:nvPr>
        </p:nvSpPr>
        <p:spPr>
          <a:xfrm>
            <a:off x="457200" y="2357430"/>
            <a:ext cx="8229600" cy="3768733"/>
          </a:xfrm>
          <a:prstGeom prst="rect">
            <a:avLst/>
          </a:prstGeom>
        </p:spPr>
        <p:txBody>
          <a:bodyPr/>
          <a:lstStyle/>
          <a:p>
            <a:pPr algn="just"/>
            <a:r>
              <a:rPr lang="en-US" sz="2400" dirty="0"/>
              <a:t>The smaller the value of a </a:t>
            </a:r>
            <a:r>
              <a:rPr lang="en-US" sz="2400" b="1" dirty="0"/>
              <a:t>standard error of estimate</a:t>
            </a:r>
            <a:r>
              <a:rPr lang="en-US" sz="2400" dirty="0"/>
              <a:t> the closer are the dots to the regression line and better is the </a:t>
            </a:r>
            <a:r>
              <a:rPr lang="en-US" sz="2400" b="1" dirty="0"/>
              <a:t>estimate</a:t>
            </a:r>
            <a:r>
              <a:rPr lang="en-US" sz="2400" dirty="0"/>
              <a:t> based on the equation of the line. If the </a:t>
            </a:r>
            <a:r>
              <a:rPr lang="en-US" sz="2400" b="1" dirty="0"/>
              <a:t>standard error</a:t>
            </a:r>
            <a:r>
              <a:rPr lang="en-US" sz="2400" dirty="0"/>
              <a:t> is zero, then there is no variation corresponding to the computed line and the correlation will be perfect.</a:t>
            </a:r>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03729" y="6235700"/>
            <a:ext cx="639763" cy="622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28670"/>
            <a:ext cx="8229600" cy="1285884"/>
          </a:xfrm>
        </p:spPr>
        <p:txBody>
          <a:bodyPr>
            <a:normAutofit/>
          </a:bodyPr>
          <a:lstStyle/>
          <a:p>
            <a:r>
              <a:rPr lang="en-US" sz="3600" b="1" i="1" cap="none" dirty="0"/>
              <a:t>The regression equation in matrix form</a:t>
            </a:r>
            <a:r>
              <a:rPr lang="en-US" sz="3600" dirty="0"/>
              <a:t/>
            </a:r>
            <a:br>
              <a:rPr lang="en-US" sz="3600" dirty="0"/>
            </a:br>
            <a:endParaRPr lang="en-US" sz="3600" dirty="0"/>
          </a:p>
        </p:txBody>
      </p:sp>
      <p:sp>
        <p:nvSpPr>
          <p:cNvPr id="3" name="Content Placeholder 2"/>
          <p:cNvSpPr>
            <a:spLocks noGrp="1"/>
          </p:cNvSpPr>
          <p:nvPr>
            <p:ph idx="4294967295"/>
          </p:nvPr>
        </p:nvSpPr>
        <p:spPr>
          <a:xfrm>
            <a:off x="467544" y="1916833"/>
            <a:ext cx="8229600" cy="2952328"/>
          </a:xfrm>
          <a:prstGeom prst="rect">
            <a:avLst/>
          </a:prstGeom>
        </p:spPr>
        <p:txBody>
          <a:bodyPr>
            <a:normAutofit/>
          </a:bodyPr>
          <a:lstStyle/>
          <a:p>
            <a:r>
              <a:rPr lang="en-US" sz="2000" dirty="0"/>
              <a:t>With multiple regression, there is one dependent variable and </a:t>
            </a:r>
            <a:r>
              <a:rPr lang="en-US" sz="2000" i="1" dirty="0"/>
              <a:t>k</a:t>
            </a:r>
            <a:r>
              <a:rPr lang="en-US" sz="2000" dirty="0"/>
              <a:t> </a:t>
            </a:r>
            <a:r>
              <a:rPr lang="en-US" sz="2000" dirty="0" smtClean="0"/>
              <a:t>independent </a:t>
            </a:r>
            <a:r>
              <a:rPr lang="en-US" sz="2000" dirty="0"/>
              <a:t>variables. The regression equation is:</a:t>
            </a:r>
          </a:p>
          <a:p>
            <a:r>
              <a:rPr lang="en-US" sz="2000" dirty="0"/>
              <a:t>ŷ = b</a:t>
            </a:r>
            <a:r>
              <a:rPr lang="en-US" sz="2000" baseline="-25000" dirty="0"/>
              <a:t>0</a:t>
            </a:r>
            <a:r>
              <a:rPr lang="en-US" sz="2000" dirty="0"/>
              <a:t> + b</a:t>
            </a:r>
            <a:r>
              <a:rPr lang="en-US" sz="2000" baseline="-25000" dirty="0"/>
              <a:t>1</a:t>
            </a:r>
            <a:r>
              <a:rPr lang="en-US" sz="2000" dirty="0"/>
              <a:t>x</a:t>
            </a:r>
            <a:r>
              <a:rPr lang="en-US" sz="2000" baseline="-25000" dirty="0"/>
              <a:t>1</a:t>
            </a:r>
            <a:r>
              <a:rPr lang="en-US" sz="2000" dirty="0"/>
              <a:t> + b</a:t>
            </a:r>
            <a:r>
              <a:rPr lang="en-US" sz="2000" baseline="-25000" dirty="0"/>
              <a:t>2</a:t>
            </a:r>
            <a:r>
              <a:rPr lang="en-US" sz="2000" dirty="0"/>
              <a:t>x</a:t>
            </a:r>
            <a:r>
              <a:rPr lang="en-US" sz="2000" baseline="-25000" dirty="0"/>
              <a:t>2</a:t>
            </a:r>
            <a:r>
              <a:rPr lang="en-US" sz="2000" dirty="0"/>
              <a:t> + … + b</a:t>
            </a:r>
            <a:r>
              <a:rPr lang="en-US" sz="2000" baseline="-25000" dirty="0"/>
              <a:t>k-1</a:t>
            </a:r>
            <a:r>
              <a:rPr lang="en-US" sz="2000" dirty="0"/>
              <a:t>x</a:t>
            </a:r>
            <a:r>
              <a:rPr lang="en-US" sz="2000" baseline="-25000" dirty="0"/>
              <a:t>k-1</a:t>
            </a:r>
            <a:r>
              <a:rPr lang="en-US" sz="2000" dirty="0"/>
              <a:t> + </a:t>
            </a:r>
            <a:r>
              <a:rPr lang="en-US" sz="2000" dirty="0" err="1"/>
              <a:t>b</a:t>
            </a:r>
            <a:r>
              <a:rPr lang="en-US" sz="2000" baseline="-25000" dirty="0" err="1"/>
              <a:t>k</a:t>
            </a:r>
            <a:r>
              <a:rPr lang="en-US" sz="2000" dirty="0" err="1"/>
              <a:t>x</a:t>
            </a:r>
            <a:r>
              <a:rPr lang="en-US" sz="2000" baseline="-25000" dirty="0" err="1"/>
              <a:t>k</a:t>
            </a:r>
            <a:endParaRPr lang="en-US" sz="2000" dirty="0"/>
          </a:p>
          <a:p>
            <a:r>
              <a:rPr lang="en-US" sz="2000" dirty="0"/>
              <a:t>where ŷ is the predicted value of the dependent variable, </a:t>
            </a:r>
            <a:r>
              <a:rPr lang="en-US" sz="2000" dirty="0" err="1"/>
              <a:t>b</a:t>
            </a:r>
            <a:r>
              <a:rPr lang="en-US" sz="2000" baseline="-25000" dirty="0" err="1"/>
              <a:t>k</a:t>
            </a:r>
            <a:r>
              <a:rPr lang="en-US" sz="2000" dirty="0"/>
              <a:t> are regression coefficients, and </a:t>
            </a:r>
            <a:r>
              <a:rPr lang="en-US" sz="2000" dirty="0" err="1"/>
              <a:t>x</a:t>
            </a:r>
            <a:r>
              <a:rPr lang="en-US" sz="2000" baseline="-25000" dirty="0" err="1"/>
              <a:t>k</a:t>
            </a:r>
            <a:r>
              <a:rPr lang="en-US" sz="2000" dirty="0"/>
              <a:t> is the value of independent variable </a:t>
            </a:r>
            <a:r>
              <a:rPr lang="en-US" sz="2000" i="1" dirty="0"/>
              <a:t>k</a:t>
            </a:r>
            <a:r>
              <a:rPr lang="en-US" sz="2000" dirty="0"/>
              <a:t>.</a:t>
            </a:r>
          </a:p>
          <a:p>
            <a:r>
              <a:rPr lang="en-US" sz="2000" dirty="0"/>
              <a:t>To express the regression equation in matrix form, we need to define three matrices: </a:t>
            </a:r>
            <a:r>
              <a:rPr lang="en-US" sz="2000" b="1" dirty="0"/>
              <a:t>Y</a:t>
            </a:r>
            <a:r>
              <a:rPr lang="en-US" sz="2000" dirty="0"/>
              <a:t>, </a:t>
            </a:r>
            <a:r>
              <a:rPr lang="en-US" sz="2000" b="1" dirty="0"/>
              <a:t>b</a:t>
            </a:r>
            <a:r>
              <a:rPr lang="en-US" sz="2000" dirty="0"/>
              <a:t>, and </a:t>
            </a:r>
            <a:r>
              <a:rPr lang="en-US" sz="2000" b="1" dirty="0"/>
              <a:t>X</a:t>
            </a:r>
            <a:r>
              <a:rPr lang="en-US" sz="2000" dirty="0"/>
              <a:t>.</a:t>
            </a:r>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03729" y="6235700"/>
            <a:ext cx="639763" cy="622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Grp="1" noChangeAspect="1" noChangeArrowheads="1"/>
          </p:cNvPicPr>
          <p:nvPr>
            <p:ph sz="quarter" idx="13"/>
          </p:nvPr>
        </p:nvPicPr>
        <p:blipFill>
          <a:blip r:embed="rId2"/>
          <a:srcRect/>
          <a:stretch>
            <a:fillRect/>
          </a:stretch>
        </p:blipFill>
        <p:spPr bwMode="auto">
          <a:xfrm>
            <a:off x="1571604" y="2071678"/>
            <a:ext cx="6061732" cy="3627136"/>
          </a:xfrm>
          <a:prstGeom prst="rect">
            <a:avLst/>
          </a:prstGeom>
          <a:noFill/>
          <a:ln w="9525">
            <a:noFill/>
            <a:miter lim="800000"/>
            <a:headEnd/>
            <a:tailEnd/>
          </a:ln>
          <a:effectLst/>
        </p:spPr>
      </p:pic>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3729" y="6235700"/>
            <a:ext cx="639763" cy="622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Admin\Desktop\Untitled2.jpg"/>
          <p:cNvPicPr>
            <a:picLocks noGrp="1" noChangeAspect="1" noChangeArrowheads="1"/>
          </p:cNvPicPr>
          <p:nvPr>
            <p:ph idx="4294967295"/>
          </p:nvPr>
        </p:nvPicPr>
        <p:blipFill>
          <a:blip r:embed="rId2"/>
          <a:srcRect/>
          <a:stretch>
            <a:fillRect/>
          </a:stretch>
        </p:blipFill>
        <p:spPr bwMode="auto">
          <a:xfrm>
            <a:off x="739140" y="2102961"/>
            <a:ext cx="7665720" cy="3520440"/>
          </a:xfrm>
          <a:prstGeom prst="rect">
            <a:avLst/>
          </a:prstGeom>
          <a:noFill/>
        </p:spPr>
      </p:pic>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3729" y="6235700"/>
            <a:ext cx="639763" cy="622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642910" y="1428737"/>
            <a:ext cx="7858180" cy="4643470"/>
          </a:xfrm>
          <a:prstGeom prst="rect">
            <a:avLst/>
          </a:prstGeom>
        </p:spPr>
        <p:txBody>
          <a:bodyPr>
            <a:normAutofit/>
          </a:bodyPr>
          <a:lstStyle/>
          <a:p>
            <a:pPr algn="just"/>
            <a:r>
              <a:rPr lang="en-US" sz="2400" dirty="0"/>
              <a:t>Here, the dataset consists of </a:t>
            </a:r>
            <a:r>
              <a:rPr lang="en-US" sz="2400" i="1" dirty="0"/>
              <a:t>n</a:t>
            </a:r>
            <a:r>
              <a:rPr lang="en-US" sz="2400" dirty="0"/>
              <a:t> records. Each record includes scores for 1 dependent variable and </a:t>
            </a:r>
            <a:r>
              <a:rPr lang="en-US" sz="2400" i="1" dirty="0"/>
              <a:t>k</a:t>
            </a:r>
            <a:r>
              <a:rPr lang="en-US" sz="2400" dirty="0"/>
              <a:t> independent variables. </a:t>
            </a:r>
            <a:r>
              <a:rPr lang="en-US" sz="2400" b="1" dirty="0"/>
              <a:t>Y</a:t>
            </a:r>
            <a:r>
              <a:rPr lang="en-US" sz="2400" dirty="0"/>
              <a:t> is an </a:t>
            </a:r>
            <a:r>
              <a:rPr lang="en-US" sz="2400" i="1" dirty="0"/>
              <a:t>n</a:t>
            </a:r>
            <a:r>
              <a:rPr lang="en-US" sz="2400" dirty="0"/>
              <a:t> x </a:t>
            </a:r>
            <a:r>
              <a:rPr lang="en-US" sz="2400" i="1" dirty="0"/>
              <a:t>1</a:t>
            </a:r>
            <a:r>
              <a:rPr lang="en-US" sz="2400" dirty="0"/>
              <a:t> vector that holds predicted values of the dependent variable; and </a:t>
            </a:r>
            <a:r>
              <a:rPr lang="en-US" sz="2400" b="1" dirty="0"/>
              <a:t>b</a:t>
            </a:r>
            <a:r>
              <a:rPr lang="en-US" sz="2400" dirty="0"/>
              <a:t> is a </a:t>
            </a:r>
            <a:r>
              <a:rPr lang="en-US" sz="2400" i="1" dirty="0"/>
              <a:t>k + 1</a:t>
            </a:r>
            <a:r>
              <a:rPr lang="en-US" sz="2400" dirty="0"/>
              <a:t> x </a:t>
            </a:r>
            <a:r>
              <a:rPr lang="en-US" sz="2400" i="1" dirty="0"/>
              <a:t>1</a:t>
            </a:r>
            <a:r>
              <a:rPr lang="en-US" sz="2400" dirty="0"/>
              <a:t> vector that holds estimated regression coefficients. Matrix </a:t>
            </a:r>
            <a:r>
              <a:rPr lang="en-US" sz="2400" b="1" dirty="0"/>
              <a:t>X</a:t>
            </a:r>
            <a:r>
              <a:rPr lang="en-US" sz="2400" dirty="0"/>
              <a:t> has a column of 1's plus </a:t>
            </a:r>
            <a:r>
              <a:rPr lang="en-US" sz="2400" i="1" dirty="0"/>
              <a:t>k</a:t>
            </a:r>
            <a:r>
              <a:rPr lang="en-US" sz="2400" dirty="0"/>
              <a:t> columns of values for each independent variable in the regression equation.</a:t>
            </a:r>
          </a:p>
          <a:p>
            <a:pPr algn="just"/>
            <a:r>
              <a:rPr lang="en-US" sz="2400" dirty="0"/>
              <a:t>Given these matrices, the multiple regression equation can be expressed concisely as:</a:t>
            </a:r>
          </a:p>
          <a:p>
            <a:r>
              <a:rPr lang="en-US" sz="2400" b="1" dirty="0"/>
              <a:t>Y</a:t>
            </a:r>
            <a:r>
              <a:rPr lang="en-US" sz="2400" dirty="0"/>
              <a:t> = </a:t>
            </a:r>
            <a:r>
              <a:rPr lang="en-US" sz="2400" b="1" dirty="0"/>
              <a:t>Xb</a:t>
            </a:r>
            <a:endParaRPr lang="en-US" sz="2400" dirty="0"/>
          </a:p>
          <a:p>
            <a:endParaRPr lang="en-US"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03729" y="6235700"/>
            <a:ext cx="639763" cy="622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5"/>
          <p:cNvSpPr>
            <a:spLocks noGrp="1"/>
          </p:cNvSpPr>
          <p:nvPr>
            <p:ph type="subTitle" idx="1"/>
          </p:nvPr>
        </p:nvSpPr>
        <p:spPr/>
        <p:txBody>
          <a:bodyPr/>
          <a:lstStyle/>
          <a:p>
            <a:r>
              <a:rPr lang="en-US" b="1" i="1" dirty="0"/>
              <a:t>How to help Mr. Menon using hypothesis testing</a:t>
            </a:r>
          </a:p>
        </p:txBody>
      </p:sp>
      <p:sp>
        <p:nvSpPr>
          <p:cNvPr id="5" name="Title 4"/>
          <p:cNvSpPr>
            <a:spLocks noGrp="1"/>
          </p:cNvSpPr>
          <p:nvPr>
            <p:ph type="ctrTitle"/>
          </p:nvPr>
        </p:nvSpPr>
        <p:spPr>
          <a:xfrm>
            <a:off x="685800" y="1828801"/>
            <a:ext cx="7772400" cy="1295399"/>
          </a:xfrm>
        </p:spPr>
        <p:txBody>
          <a:bodyPr>
            <a:normAutofit/>
          </a:bodyPr>
          <a:lstStyle/>
          <a:p>
            <a:r>
              <a:rPr lang="en-US" sz="2800" b="1" i="1" cap="none" dirty="0"/>
              <a:t>Mr. </a:t>
            </a:r>
            <a:r>
              <a:rPr lang="en-US" sz="2800" b="1" i="1" cap="none" dirty="0" err="1"/>
              <a:t>Menon</a:t>
            </a:r>
            <a:r>
              <a:rPr lang="en-US" sz="2800" b="1" i="1" cap="none" dirty="0"/>
              <a:t> finally ended the call after assuring the dealer that he would get the problem resolved.</a:t>
            </a:r>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04237" y="6239507"/>
            <a:ext cx="639763" cy="622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26875547"/>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C:\Users\Admin\Desktop\Untitled7.png"/>
          <p:cNvPicPr>
            <a:picLocks noGrp="1" noChangeAspect="1" noChangeArrowheads="1"/>
          </p:cNvPicPr>
          <p:nvPr>
            <p:ph idx="4294967295"/>
          </p:nvPr>
        </p:nvPicPr>
        <p:blipFill>
          <a:blip r:embed="rId2"/>
          <a:srcRect/>
          <a:stretch>
            <a:fillRect/>
          </a:stretch>
        </p:blipFill>
        <p:spPr bwMode="auto">
          <a:xfrm>
            <a:off x="738807" y="2102809"/>
            <a:ext cx="7666385" cy="3520745"/>
          </a:xfrm>
          <a:prstGeom prst="rect">
            <a:avLst/>
          </a:prstGeom>
          <a:noFill/>
        </p:spPr>
      </p:pic>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3729" y="6235700"/>
            <a:ext cx="639763" cy="622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7224" y="571480"/>
            <a:ext cx="7677176" cy="846158"/>
          </a:xfrm>
        </p:spPr>
        <p:txBody>
          <a:bodyPr>
            <a:normAutofit fontScale="90000"/>
          </a:bodyPr>
          <a:lstStyle/>
          <a:p>
            <a:r>
              <a:rPr lang="en-US" sz="3200" b="1" i="1" cap="none" dirty="0"/>
              <a:t>Consider the table below. It shows three performance measures for five students</a:t>
            </a:r>
          </a:p>
        </p:txBody>
      </p:sp>
      <p:pic>
        <p:nvPicPr>
          <p:cNvPr id="3074" name="Picture 2"/>
          <p:cNvPicPr>
            <a:picLocks noGrp="1" noChangeAspect="1" noChangeArrowheads="1"/>
          </p:cNvPicPr>
          <p:nvPr>
            <p:ph idx="4294967295"/>
          </p:nvPr>
        </p:nvPicPr>
        <p:blipFill>
          <a:blip r:embed="rId2"/>
          <a:srcRect/>
          <a:stretch>
            <a:fillRect/>
          </a:stretch>
        </p:blipFill>
        <p:spPr bwMode="auto">
          <a:xfrm>
            <a:off x="2644949" y="2285992"/>
            <a:ext cx="4175455" cy="2928958"/>
          </a:xfrm>
          <a:prstGeom prst="rect">
            <a:avLst/>
          </a:prstGeom>
          <a:noFill/>
          <a:ln w="9525">
            <a:noFill/>
            <a:miter lim="800000"/>
            <a:headEnd/>
            <a:tailEnd/>
          </a:ln>
          <a:effectLst/>
        </p:spPr>
      </p:pic>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3729" y="6235700"/>
            <a:ext cx="639763" cy="622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571472" y="1785926"/>
            <a:ext cx="8001056" cy="4340237"/>
          </a:xfrm>
          <a:prstGeom prst="rect">
            <a:avLst/>
          </a:prstGeom>
        </p:spPr>
        <p:txBody>
          <a:bodyPr>
            <a:normAutofit/>
          </a:bodyPr>
          <a:lstStyle/>
          <a:p>
            <a:pPr algn="just"/>
            <a:r>
              <a:rPr lang="en-US" sz="2000" dirty="0"/>
              <a:t>For this problem, we have some raw data; and we want to use this raw data to define a least-squares regression equation:</a:t>
            </a:r>
          </a:p>
          <a:p>
            <a:pPr algn="just"/>
            <a:r>
              <a:rPr lang="en-US" sz="2000" dirty="0"/>
              <a:t>ŷ = b</a:t>
            </a:r>
            <a:r>
              <a:rPr lang="en-US" sz="2000" baseline="-25000" dirty="0"/>
              <a:t>0</a:t>
            </a:r>
            <a:r>
              <a:rPr lang="en-US" sz="2000" dirty="0"/>
              <a:t> + b</a:t>
            </a:r>
            <a:r>
              <a:rPr lang="en-US" sz="2000" baseline="-25000" dirty="0"/>
              <a:t>1</a:t>
            </a:r>
            <a:r>
              <a:rPr lang="en-US" sz="2000" dirty="0"/>
              <a:t>x</a:t>
            </a:r>
            <a:r>
              <a:rPr lang="en-US" sz="2000" baseline="-25000" dirty="0"/>
              <a:t>1</a:t>
            </a:r>
            <a:r>
              <a:rPr lang="en-US" sz="2000" dirty="0"/>
              <a:t> + b</a:t>
            </a:r>
            <a:r>
              <a:rPr lang="en-US" sz="2000" baseline="-25000" dirty="0"/>
              <a:t>2</a:t>
            </a:r>
            <a:r>
              <a:rPr lang="en-US" sz="2000" dirty="0"/>
              <a:t>x</a:t>
            </a:r>
            <a:r>
              <a:rPr lang="en-US" sz="2000" baseline="-25000" dirty="0"/>
              <a:t>2</a:t>
            </a:r>
            <a:endParaRPr lang="en-US" sz="2000" dirty="0"/>
          </a:p>
          <a:p>
            <a:pPr algn="just"/>
            <a:r>
              <a:rPr lang="en-US" sz="2000" dirty="0"/>
              <a:t>where ŷ is the predicted test score; b</a:t>
            </a:r>
            <a:r>
              <a:rPr lang="en-US" sz="2000" baseline="-25000" dirty="0"/>
              <a:t>0</a:t>
            </a:r>
            <a:r>
              <a:rPr lang="en-US" sz="2000" dirty="0"/>
              <a:t>, b</a:t>
            </a:r>
            <a:r>
              <a:rPr lang="en-US" sz="2000" baseline="-25000" dirty="0"/>
              <a:t>1</a:t>
            </a:r>
            <a:r>
              <a:rPr lang="en-US" sz="2000" dirty="0"/>
              <a:t>, and b</a:t>
            </a:r>
            <a:r>
              <a:rPr lang="en-US" sz="2000" baseline="-25000" dirty="0"/>
              <a:t>2</a:t>
            </a:r>
            <a:r>
              <a:rPr lang="en-US" sz="2000" dirty="0"/>
              <a:t> are regression coefficients; x</a:t>
            </a:r>
            <a:r>
              <a:rPr lang="en-US" sz="2000" baseline="-25000" dirty="0"/>
              <a:t>1</a:t>
            </a:r>
            <a:r>
              <a:rPr lang="en-US" sz="2000" dirty="0"/>
              <a:t> is an IQ score; and x</a:t>
            </a:r>
            <a:r>
              <a:rPr lang="en-US" sz="2000" baseline="-25000" dirty="0"/>
              <a:t>2</a:t>
            </a:r>
            <a:r>
              <a:rPr lang="en-US" sz="2000" dirty="0"/>
              <a:t> is the number of hours that the student studied.</a:t>
            </a:r>
          </a:p>
          <a:p>
            <a:pPr algn="just"/>
            <a:r>
              <a:rPr lang="en-US" sz="2000" dirty="0"/>
              <a:t>On the right side of the equation, the only unknowns are the regression coefficients. To define the regression coefficients, we use the following equation:</a:t>
            </a:r>
          </a:p>
          <a:p>
            <a:pPr algn="just"/>
            <a:r>
              <a:rPr lang="en-US" sz="2000" b="1" dirty="0"/>
              <a:t>b</a:t>
            </a:r>
            <a:r>
              <a:rPr lang="en-US" sz="2000" dirty="0"/>
              <a:t> = </a:t>
            </a:r>
            <a:r>
              <a:rPr lang="en-US" sz="2000" b="1" dirty="0"/>
              <a:t>(X'X)</a:t>
            </a:r>
            <a:r>
              <a:rPr lang="en-US" sz="2000" b="1" baseline="30000" dirty="0"/>
              <a:t>-1</a:t>
            </a:r>
            <a:r>
              <a:rPr lang="en-US" sz="2000" b="1" dirty="0"/>
              <a:t>X'Y</a:t>
            </a:r>
            <a:endParaRPr lang="en-US" sz="2000" dirty="0"/>
          </a:p>
          <a:p>
            <a:endParaRPr lang="en-US"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03729" y="6235700"/>
            <a:ext cx="639763" cy="622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714356"/>
            <a:ext cx="7924800" cy="1285884"/>
          </a:xfrm>
        </p:spPr>
        <p:txBody>
          <a:bodyPr>
            <a:noAutofit/>
          </a:bodyPr>
          <a:lstStyle/>
          <a:p>
            <a:r>
              <a:rPr lang="en-US" sz="2400" b="1" i="1" cap="none" dirty="0"/>
              <a:t>Let's begin with matrix X. Matrix X has a column of 1's plus two columns of values for each independent variable. So, this is matrix X and its transpose X':</a:t>
            </a:r>
          </a:p>
        </p:txBody>
      </p:sp>
      <p:pic>
        <p:nvPicPr>
          <p:cNvPr id="4098" name="Picture 2"/>
          <p:cNvPicPr>
            <a:picLocks noGrp="1" noChangeAspect="1" noChangeArrowheads="1"/>
          </p:cNvPicPr>
          <p:nvPr>
            <p:ph idx="4294967295"/>
          </p:nvPr>
        </p:nvPicPr>
        <p:blipFill>
          <a:blip r:embed="rId2"/>
          <a:srcRect/>
          <a:stretch>
            <a:fillRect/>
          </a:stretch>
        </p:blipFill>
        <p:spPr bwMode="auto">
          <a:xfrm>
            <a:off x="1564428" y="2148433"/>
            <a:ext cx="1711428" cy="1640607"/>
          </a:xfrm>
          <a:prstGeom prst="rect">
            <a:avLst/>
          </a:prstGeom>
          <a:noFill/>
          <a:ln w="9525">
            <a:noFill/>
            <a:miter lim="800000"/>
            <a:headEnd/>
            <a:tailEnd/>
          </a:ln>
          <a:effectLst/>
        </p:spPr>
      </p:pic>
      <p:sp>
        <p:nvSpPr>
          <p:cNvPr id="5" name="TextBox 4"/>
          <p:cNvSpPr txBox="1"/>
          <p:nvPr/>
        </p:nvSpPr>
        <p:spPr>
          <a:xfrm>
            <a:off x="971600" y="2780928"/>
            <a:ext cx="420308" cy="369332"/>
          </a:xfrm>
          <a:prstGeom prst="rect">
            <a:avLst/>
          </a:prstGeom>
          <a:noFill/>
        </p:spPr>
        <p:txBody>
          <a:bodyPr wrap="none" rtlCol="0">
            <a:spAutoFit/>
          </a:bodyPr>
          <a:lstStyle/>
          <a:p>
            <a:r>
              <a:rPr lang="en-IN" dirty="0"/>
              <a:t>X=</a:t>
            </a:r>
            <a:endParaRPr lang="en-US" dirty="0"/>
          </a:p>
        </p:txBody>
      </p:sp>
      <p:sp>
        <p:nvSpPr>
          <p:cNvPr id="7" name="TextBox 6"/>
          <p:cNvSpPr txBox="1"/>
          <p:nvPr/>
        </p:nvSpPr>
        <p:spPr>
          <a:xfrm>
            <a:off x="4429124" y="2643182"/>
            <a:ext cx="642942" cy="369332"/>
          </a:xfrm>
          <a:prstGeom prst="rect">
            <a:avLst/>
          </a:prstGeom>
          <a:noFill/>
        </p:spPr>
        <p:txBody>
          <a:bodyPr wrap="square" rtlCol="0">
            <a:spAutoFit/>
          </a:bodyPr>
          <a:lstStyle/>
          <a:p>
            <a:r>
              <a:rPr lang="en-IN" dirty="0"/>
              <a:t>X’ =</a:t>
            </a:r>
            <a:endParaRPr lang="en-US" dirty="0"/>
          </a:p>
        </p:txBody>
      </p:sp>
      <p:sp>
        <p:nvSpPr>
          <p:cNvPr id="8" name="Left Bracket 7"/>
          <p:cNvSpPr/>
          <p:nvPr/>
        </p:nvSpPr>
        <p:spPr>
          <a:xfrm>
            <a:off x="1331640" y="2143116"/>
            <a:ext cx="360040" cy="1714512"/>
          </a:xfrm>
          <a:prstGeom prst="lef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Right Bracket 8"/>
          <p:cNvSpPr/>
          <p:nvPr/>
        </p:nvSpPr>
        <p:spPr>
          <a:xfrm>
            <a:off x="3214678" y="2143116"/>
            <a:ext cx="349210" cy="1714512"/>
          </a:xfrm>
          <a:prstGeom prst="righ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Left Bracket 9"/>
          <p:cNvSpPr/>
          <p:nvPr/>
        </p:nvSpPr>
        <p:spPr>
          <a:xfrm>
            <a:off x="5000627" y="2285422"/>
            <a:ext cx="319729" cy="1143578"/>
          </a:xfrm>
          <a:prstGeom prst="lef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Right Bracket 10"/>
          <p:cNvSpPr/>
          <p:nvPr/>
        </p:nvSpPr>
        <p:spPr>
          <a:xfrm>
            <a:off x="8355017" y="2285422"/>
            <a:ext cx="321439" cy="1143578"/>
          </a:xfrm>
          <a:prstGeom prst="righ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1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3729" y="6235700"/>
            <a:ext cx="639763" cy="622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6" name="Picture 2"/>
          <p:cNvPicPr>
            <a:picLocks noChangeAspect="1" noChangeArrowheads="1"/>
          </p:cNvPicPr>
          <p:nvPr/>
        </p:nvPicPr>
        <p:blipFill>
          <a:blip r:embed="rId4"/>
          <a:srcRect/>
          <a:stretch>
            <a:fillRect/>
          </a:stretch>
        </p:blipFill>
        <p:spPr bwMode="auto">
          <a:xfrm>
            <a:off x="5248349" y="2336229"/>
            <a:ext cx="3140075" cy="1020763"/>
          </a:xfrm>
          <a:prstGeom prst="rect">
            <a:avLst/>
          </a:prstGeom>
          <a:noFill/>
          <a:ln w="9525">
            <a:noFill/>
            <a:miter lim="800000"/>
            <a:headEnd/>
            <a:tailEnd/>
          </a:ln>
          <a:effectLst/>
        </p:spPr>
      </p:pic>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C:\Users\Admin\Desktop\Untitled2.png"/>
          <p:cNvPicPr>
            <a:picLocks noGrp="1" noChangeAspect="1" noChangeArrowheads="1"/>
          </p:cNvPicPr>
          <p:nvPr>
            <p:ph idx="4294967295"/>
          </p:nvPr>
        </p:nvPicPr>
        <p:blipFill>
          <a:blip r:embed="rId2"/>
          <a:srcRect/>
          <a:stretch>
            <a:fillRect/>
          </a:stretch>
        </p:blipFill>
        <p:spPr bwMode="auto">
          <a:xfrm>
            <a:off x="738807" y="836711"/>
            <a:ext cx="7666385" cy="4786843"/>
          </a:xfrm>
          <a:prstGeom prst="rect">
            <a:avLst/>
          </a:prstGeom>
          <a:noFill/>
        </p:spPr>
      </p:pic>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3729" y="6235700"/>
            <a:ext cx="639763" cy="622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C:\Users\Admin\Desktop\Untitled3.png"/>
          <p:cNvPicPr>
            <a:picLocks noGrp="1" noChangeAspect="1" noChangeArrowheads="1"/>
          </p:cNvPicPr>
          <p:nvPr>
            <p:ph idx="4294967295"/>
          </p:nvPr>
        </p:nvPicPr>
        <p:blipFill>
          <a:blip r:embed="rId2"/>
          <a:srcRect/>
          <a:stretch>
            <a:fillRect/>
          </a:stretch>
        </p:blipFill>
        <p:spPr bwMode="auto">
          <a:xfrm>
            <a:off x="738807" y="1196753"/>
            <a:ext cx="7666385" cy="4426802"/>
          </a:xfrm>
          <a:prstGeom prst="rect">
            <a:avLst/>
          </a:prstGeom>
          <a:noFill/>
        </p:spPr>
      </p:pic>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3729" y="6235700"/>
            <a:ext cx="639763" cy="622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C:\Users\Admin\Desktop\Untitled4.png"/>
          <p:cNvPicPr>
            <a:picLocks noGrp="1" noChangeAspect="1" noChangeArrowheads="1"/>
          </p:cNvPicPr>
          <p:nvPr>
            <p:ph idx="4294967295"/>
          </p:nvPr>
        </p:nvPicPr>
        <p:blipFill>
          <a:blip r:embed="rId2"/>
          <a:srcRect/>
          <a:stretch>
            <a:fillRect/>
          </a:stretch>
        </p:blipFill>
        <p:spPr bwMode="auto">
          <a:xfrm>
            <a:off x="738807" y="2102809"/>
            <a:ext cx="7666385" cy="3520745"/>
          </a:xfrm>
          <a:prstGeom prst="rect">
            <a:avLst/>
          </a:prstGeom>
          <a:noFill/>
        </p:spPr>
      </p:pic>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3729" y="6235700"/>
            <a:ext cx="639763" cy="622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C:\Users\Admin\Desktop\Untitled5.png"/>
          <p:cNvPicPr>
            <a:picLocks noGrp="1" noChangeAspect="1" noChangeArrowheads="1"/>
          </p:cNvPicPr>
          <p:nvPr>
            <p:ph idx="4294967295"/>
          </p:nvPr>
        </p:nvPicPr>
        <p:blipFill>
          <a:blip r:embed="rId2"/>
          <a:srcRect/>
          <a:stretch>
            <a:fillRect/>
          </a:stretch>
        </p:blipFill>
        <p:spPr bwMode="auto">
          <a:xfrm>
            <a:off x="738807" y="1196753"/>
            <a:ext cx="7666385" cy="4426802"/>
          </a:xfrm>
          <a:prstGeom prst="rect">
            <a:avLst/>
          </a:prstGeom>
          <a:noFill/>
        </p:spPr>
      </p:pic>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3729" y="6235700"/>
            <a:ext cx="639763" cy="622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642910" y="1031839"/>
            <a:ext cx="7858180" cy="4197361"/>
          </a:xfrm>
          <a:prstGeom prst="rect">
            <a:avLst/>
          </a:prstGeom>
        </p:spPr>
        <p:txBody>
          <a:bodyPr/>
          <a:lstStyle/>
          <a:p>
            <a:pPr algn="just"/>
            <a:r>
              <a:rPr lang="en-US" sz="2800" dirty="0"/>
              <a:t>To conclude, here is our least-squares regression equation:</a:t>
            </a:r>
          </a:p>
          <a:p>
            <a:pPr algn="just"/>
            <a:r>
              <a:rPr lang="en-US" sz="2800" dirty="0"/>
              <a:t>ŷ = 20 + 0.5x</a:t>
            </a:r>
            <a:r>
              <a:rPr lang="en-US" sz="2800" baseline="-25000" dirty="0"/>
              <a:t>1</a:t>
            </a:r>
            <a:r>
              <a:rPr lang="en-US" sz="2800" dirty="0"/>
              <a:t> +0.5x</a:t>
            </a:r>
            <a:r>
              <a:rPr lang="en-US" sz="2800" baseline="-25000" dirty="0"/>
              <a:t>2</a:t>
            </a:r>
            <a:endParaRPr lang="en-US" sz="2800" dirty="0"/>
          </a:p>
          <a:p>
            <a:pPr algn="just"/>
            <a:r>
              <a:rPr lang="en-US" sz="2800" dirty="0"/>
              <a:t>where ŷ is the predicted test score; x</a:t>
            </a:r>
            <a:r>
              <a:rPr lang="en-US" sz="2800" baseline="-25000" dirty="0"/>
              <a:t>1</a:t>
            </a:r>
            <a:r>
              <a:rPr lang="en-US" sz="2800" dirty="0"/>
              <a:t> is an IQ score; and x</a:t>
            </a:r>
            <a:r>
              <a:rPr lang="en-US" sz="2800" baseline="-25000" dirty="0"/>
              <a:t>2</a:t>
            </a:r>
            <a:r>
              <a:rPr lang="en-US" sz="2800" dirty="0"/>
              <a:t> is the number of hours that the student studied. The regression coefficients are b</a:t>
            </a:r>
            <a:r>
              <a:rPr lang="en-US" sz="2800" baseline="-25000" dirty="0"/>
              <a:t>0</a:t>
            </a:r>
            <a:r>
              <a:rPr lang="en-US" sz="2800" dirty="0"/>
              <a:t> = 20, b</a:t>
            </a:r>
            <a:r>
              <a:rPr lang="en-US" sz="2800" baseline="-25000" dirty="0"/>
              <a:t>1</a:t>
            </a:r>
            <a:r>
              <a:rPr lang="en-US" sz="2800" dirty="0"/>
              <a:t> = 0.5, and b</a:t>
            </a:r>
            <a:r>
              <a:rPr lang="en-US" sz="2800" baseline="-25000" dirty="0"/>
              <a:t>2</a:t>
            </a:r>
            <a:r>
              <a:rPr lang="en-US" sz="2800" dirty="0"/>
              <a:t> = 0.5.</a:t>
            </a:r>
          </a:p>
          <a:p>
            <a:pPr algn="just"/>
            <a:endParaRPr lang="en-US" sz="2800"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03729" y="6235700"/>
            <a:ext cx="639763" cy="622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457200" y="2643182"/>
            <a:ext cx="8229600" cy="3482981"/>
          </a:xfrm>
          <a:prstGeom prst="rect">
            <a:avLst/>
          </a:prstGeom>
        </p:spPr>
        <p:txBody>
          <a:bodyPr>
            <a:normAutofit/>
          </a:bodyPr>
          <a:lstStyle/>
          <a:p>
            <a:pPr algn="ctr">
              <a:buNone/>
            </a:pPr>
            <a:r>
              <a:rPr lang="en-US" sz="3600" b="1" i="1" dirty="0"/>
              <a:t>Multiple regression and hypothesis testing</a:t>
            </a:r>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03729" y="6235700"/>
            <a:ext cx="639763" cy="622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i="1" cap="none" dirty="0"/>
              <a:t>Research objective</a:t>
            </a:r>
          </a:p>
        </p:txBody>
      </p:sp>
      <p:sp>
        <p:nvSpPr>
          <p:cNvPr id="3" name="Content Placeholder 2"/>
          <p:cNvSpPr>
            <a:spLocks noGrp="1"/>
          </p:cNvSpPr>
          <p:nvPr>
            <p:ph sz="quarter" idx="13"/>
          </p:nvPr>
        </p:nvSpPr>
        <p:spPr>
          <a:xfrm>
            <a:off x="457200" y="2286000"/>
            <a:ext cx="8229600" cy="3840163"/>
          </a:xfrm>
        </p:spPr>
        <p:txBody>
          <a:bodyPr>
            <a:normAutofit/>
          </a:bodyPr>
          <a:lstStyle/>
          <a:p>
            <a:pPr marL="0" indent="0" algn="just">
              <a:buNone/>
            </a:pPr>
            <a:r>
              <a:rPr lang="en-US" sz="2400" dirty="0"/>
              <a:t>Mr. </a:t>
            </a:r>
            <a:r>
              <a:rPr lang="en-US" sz="2400" dirty="0" err="1"/>
              <a:t>Menon</a:t>
            </a:r>
            <a:r>
              <a:rPr lang="en-US" sz="2400" dirty="0"/>
              <a:t> was concerned about the delivery delays. Therefore, he wanted to know whether the forecasting methodology was right. Forecasting depends on the available past data. He wanted to start with re-checking the data to examine the pattern again. </a:t>
            </a:r>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04237" y="6235700"/>
            <a:ext cx="639763" cy="622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4518143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Grp="1" noChangeAspect="1" noChangeArrowheads="1"/>
          </p:cNvPicPr>
          <p:nvPr>
            <p:ph idx="4294967295"/>
          </p:nvPr>
        </p:nvPicPr>
        <p:blipFill>
          <a:blip r:embed="rId2"/>
          <a:srcRect/>
          <a:stretch>
            <a:fillRect/>
          </a:stretch>
        </p:blipFill>
        <p:spPr bwMode="auto">
          <a:xfrm>
            <a:off x="457200" y="1879655"/>
            <a:ext cx="8229600" cy="2341433"/>
          </a:xfrm>
          <a:prstGeom prst="rect">
            <a:avLst/>
          </a:prstGeom>
          <a:noFill/>
          <a:ln w="9525">
            <a:noFill/>
            <a:miter lim="800000"/>
            <a:headEnd/>
            <a:tailEnd/>
          </a:ln>
          <a:effectLst/>
        </p:spPr>
      </p:pic>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3729" y="6235700"/>
            <a:ext cx="639763" cy="622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16632"/>
            <a:ext cx="7924800" cy="580926"/>
          </a:xfrm>
        </p:spPr>
        <p:txBody>
          <a:bodyPr>
            <a:normAutofit/>
          </a:bodyPr>
          <a:lstStyle/>
          <a:p>
            <a:r>
              <a:rPr lang="en-IN" sz="3200" b="1" i="1" cap="none" dirty="0"/>
              <a:t>Regression output, R</a:t>
            </a:r>
            <a:endParaRPr lang="en-US" sz="3200" b="1" i="1" cap="none" dirty="0"/>
          </a:p>
        </p:txBody>
      </p:sp>
      <p:pic>
        <p:nvPicPr>
          <p:cNvPr id="1027" name="Picture 3"/>
          <p:cNvPicPr>
            <a:picLocks noGrp="1" noChangeAspect="1" noChangeArrowheads="1"/>
          </p:cNvPicPr>
          <p:nvPr>
            <p:ph idx="4294967295"/>
          </p:nvPr>
        </p:nvPicPr>
        <p:blipFill>
          <a:blip r:embed="rId2">
            <a:lum contrast="44000"/>
          </a:blip>
          <a:srcRect/>
          <a:stretch>
            <a:fillRect/>
          </a:stretch>
        </p:blipFill>
        <p:spPr bwMode="auto">
          <a:xfrm>
            <a:off x="786955" y="764704"/>
            <a:ext cx="7570574" cy="4608512"/>
          </a:xfrm>
          <a:prstGeom prst="rect">
            <a:avLst/>
          </a:prstGeom>
          <a:noFill/>
          <a:ln w="15875">
            <a:solidFill>
              <a:schemeClr val="tx1"/>
            </a:solidFill>
            <a:miter lim="800000"/>
            <a:headEnd/>
            <a:tailEnd/>
          </a:ln>
          <a:effectLst/>
        </p:spPr>
      </p:pic>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3729" y="6235700"/>
            <a:ext cx="639763" cy="622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Grp="1" noChangeAspect="1" noChangeArrowheads="1"/>
          </p:cNvPicPr>
          <p:nvPr>
            <p:ph idx="4294967295"/>
          </p:nvPr>
        </p:nvPicPr>
        <p:blipFill>
          <a:blip r:embed="rId2"/>
          <a:srcRect/>
          <a:stretch>
            <a:fillRect/>
          </a:stretch>
        </p:blipFill>
        <p:spPr bwMode="auto">
          <a:xfrm>
            <a:off x="683568" y="1340768"/>
            <a:ext cx="7683133" cy="3096344"/>
          </a:xfrm>
          <a:prstGeom prst="rect">
            <a:avLst/>
          </a:prstGeom>
          <a:noFill/>
          <a:ln w="9525">
            <a:noFill/>
            <a:miter lim="800000"/>
            <a:headEnd/>
            <a:tailEnd/>
          </a:ln>
          <a:effectLst/>
        </p:spPr>
      </p:pic>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3729" y="6235700"/>
            <a:ext cx="639763" cy="622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Grp="1" noChangeAspect="1" noChangeArrowheads="1"/>
          </p:cNvPicPr>
          <p:nvPr>
            <p:ph idx="4294967295"/>
          </p:nvPr>
        </p:nvPicPr>
        <p:blipFill>
          <a:blip r:embed="rId2"/>
          <a:srcRect/>
          <a:stretch>
            <a:fillRect/>
          </a:stretch>
        </p:blipFill>
        <p:spPr bwMode="auto">
          <a:xfrm>
            <a:off x="467544" y="1268760"/>
            <a:ext cx="8229600" cy="3358700"/>
          </a:xfrm>
          <a:prstGeom prst="rect">
            <a:avLst/>
          </a:prstGeom>
          <a:noFill/>
          <a:ln w="9525">
            <a:noFill/>
            <a:miter lim="800000"/>
            <a:headEnd/>
            <a:tailEnd/>
          </a:ln>
          <a:effectLst/>
        </p:spPr>
      </p:pic>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3729" y="6235700"/>
            <a:ext cx="639763" cy="622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Grp="1" noChangeAspect="1" noChangeArrowheads="1"/>
          </p:cNvPicPr>
          <p:nvPr>
            <p:ph idx="4294967295"/>
          </p:nvPr>
        </p:nvPicPr>
        <p:blipFill>
          <a:blip r:embed="rId2"/>
          <a:srcRect/>
          <a:stretch>
            <a:fillRect/>
          </a:stretch>
        </p:blipFill>
        <p:spPr bwMode="auto">
          <a:xfrm>
            <a:off x="642910" y="1484784"/>
            <a:ext cx="7858180" cy="2638076"/>
          </a:xfrm>
          <a:prstGeom prst="rect">
            <a:avLst/>
          </a:prstGeom>
          <a:noFill/>
          <a:ln w="9525">
            <a:noFill/>
            <a:miter lim="800000"/>
            <a:headEnd/>
            <a:tailEnd/>
          </a:ln>
          <a:effectLst/>
        </p:spPr>
      </p:pic>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3729" y="6235700"/>
            <a:ext cx="639763" cy="622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384"/>
            <a:ext cx="7924800" cy="652934"/>
          </a:xfrm>
        </p:spPr>
        <p:txBody>
          <a:bodyPr/>
          <a:lstStyle/>
          <a:p>
            <a:r>
              <a:rPr lang="en-IN" b="1" i="1" cap="none" dirty="0"/>
              <a:t>Regression output, excel</a:t>
            </a:r>
            <a:endParaRPr lang="en-US" cap="none" dirty="0"/>
          </a:p>
        </p:txBody>
      </p:sp>
      <p:pic>
        <p:nvPicPr>
          <p:cNvPr id="2050" name="Picture 2"/>
          <p:cNvPicPr>
            <a:picLocks noGrp="1" noChangeAspect="1" noChangeArrowheads="1"/>
          </p:cNvPicPr>
          <p:nvPr>
            <p:ph idx="4294967295"/>
          </p:nvPr>
        </p:nvPicPr>
        <p:blipFill>
          <a:blip r:embed="rId2"/>
          <a:srcRect/>
          <a:stretch>
            <a:fillRect/>
          </a:stretch>
        </p:blipFill>
        <p:spPr bwMode="auto">
          <a:xfrm>
            <a:off x="1115616" y="764704"/>
            <a:ext cx="6926323" cy="5144447"/>
          </a:xfrm>
          <a:prstGeom prst="rect">
            <a:avLst/>
          </a:prstGeom>
          <a:noFill/>
          <a:ln w="9525">
            <a:noFill/>
            <a:miter lim="800000"/>
            <a:headEnd/>
            <a:tailEnd/>
          </a:ln>
          <a:effectLst/>
        </p:spPr>
      </p:pic>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3729" y="6235700"/>
            <a:ext cx="639763" cy="622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7924800" cy="634082"/>
          </a:xfrm>
        </p:spPr>
        <p:txBody>
          <a:bodyPr>
            <a:normAutofit/>
          </a:bodyPr>
          <a:lstStyle/>
          <a:p>
            <a:r>
              <a:rPr lang="en-US" sz="3200" b="1" i="1" cap="none" dirty="0"/>
              <a:t>Interpretation</a:t>
            </a:r>
          </a:p>
        </p:txBody>
      </p:sp>
      <p:sp>
        <p:nvSpPr>
          <p:cNvPr id="3" name="Content Placeholder 2"/>
          <p:cNvSpPr>
            <a:spLocks noGrp="1"/>
          </p:cNvSpPr>
          <p:nvPr>
            <p:ph idx="4294967295"/>
          </p:nvPr>
        </p:nvSpPr>
        <p:spPr>
          <a:xfrm>
            <a:off x="457200" y="980728"/>
            <a:ext cx="8229600" cy="4525963"/>
          </a:xfrm>
          <a:prstGeom prst="rect">
            <a:avLst/>
          </a:prstGeom>
        </p:spPr>
        <p:txBody>
          <a:bodyPr>
            <a:normAutofit/>
          </a:bodyPr>
          <a:lstStyle/>
          <a:p>
            <a:pPr algn="just" fontAlgn="base"/>
            <a:r>
              <a:rPr lang="en-US" b="1" dirty="0"/>
              <a:t>Multiple R.</a:t>
            </a:r>
            <a:r>
              <a:rPr lang="en-US" dirty="0"/>
              <a:t> This is the correlation coefficient. It tells you how strong the linear relationship is. For example, a value of 1 means a perfect positive relationship and a value of zero means no relationship at all. It is the square root of r squared </a:t>
            </a:r>
          </a:p>
          <a:p>
            <a:pPr algn="just" fontAlgn="base"/>
            <a:r>
              <a:rPr lang="en-US" b="1" dirty="0"/>
              <a:t>R squared</a:t>
            </a:r>
            <a:r>
              <a:rPr lang="en-US" dirty="0"/>
              <a:t>. This is r</a:t>
            </a:r>
            <a:r>
              <a:rPr lang="en-US" baseline="30000" dirty="0"/>
              <a:t>2</a:t>
            </a:r>
            <a:r>
              <a:rPr lang="en-US" dirty="0"/>
              <a:t>, the Coefficient of Determination. It tells you how many points fall on the regression line. for example, 80% means that 80% of the variation of y-values around the mean are explained by the x-values. In other words, 80% of the values fit the model.</a:t>
            </a:r>
          </a:p>
          <a:p>
            <a:pPr algn="just" fontAlgn="base"/>
            <a:r>
              <a:rPr lang="en-US" b="1" dirty="0"/>
              <a:t>Adjusted R square.</a:t>
            </a:r>
            <a:r>
              <a:rPr lang="en-US" dirty="0"/>
              <a:t> The adjusted R-square adjusts for the number of terms in a model. You’ll want to use this instead of #2 if you have more than one x variable.</a:t>
            </a:r>
          </a:p>
          <a:p>
            <a:pPr algn="just" fontAlgn="base"/>
            <a:r>
              <a:rPr lang="en-US" b="1" dirty="0"/>
              <a:t>Standard Error of the regression:</a:t>
            </a:r>
            <a:r>
              <a:rPr lang="en-US" dirty="0"/>
              <a:t> An estimate of the standard deviation of the error μ. This is </a:t>
            </a:r>
            <a:r>
              <a:rPr lang="en-US" i="1" dirty="0"/>
              <a:t>not</a:t>
            </a:r>
            <a:r>
              <a:rPr lang="en-US" dirty="0"/>
              <a:t> the same as the standard error in descriptive statistics! The standard error of the regression is the precision that the regression coefficient is measured; if the coefficient is large compared to the standard error, then the coefficient is probably different from 0.</a:t>
            </a:r>
          </a:p>
          <a:p>
            <a:pPr algn="just" fontAlgn="base"/>
            <a:r>
              <a:rPr lang="en-US" b="1" dirty="0"/>
              <a:t>Observations</a:t>
            </a:r>
            <a:r>
              <a:rPr lang="en-US" dirty="0"/>
              <a:t>. Number of observations in the sample.</a:t>
            </a:r>
          </a:p>
          <a:p>
            <a:endParaRPr lang="en-US"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03729" y="6235700"/>
            <a:ext cx="639763" cy="622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7924800" cy="562074"/>
          </a:xfrm>
        </p:spPr>
        <p:txBody>
          <a:bodyPr/>
          <a:lstStyle/>
          <a:p>
            <a:r>
              <a:rPr lang="en-IN" b="1" i="1" cap="none" dirty="0"/>
              <a:t>Regression output, python</a:t>
            </a:r>
            <a:endParaRPr lang="en-US" cap="none" dirty="0"/>
          </a:p>
        </p:txBody>
      </p:sp>
      <p:pic>
        <p:nvPicPr>
          <p:cNvPr id="3074" name="Picture 2"/>
          <p:cNvPicPr>
            <a:picLocks noGrp="1" noChangeAspect="1" noChangeArrowheads="1"/>
          </p:cNvPicPr>
          <p:nvPr>
            <p:ph idx="4294967295"/>
          </p:nvPr>
        </p:nvPicPr>
        <p:blipFill>
          <a:blip r:embed="rId2"/>
          <a:srcRect/>
          <a:stretch>
            <a:fillRect/>
          </a:stretch>
        </p:blipFill>
        <p:spPr bwMode="auto">
          <a:xfrm>
            <a:off x="1331640" y="870321"/>
            <a:ext cx="6533348" cy="4816477"/>
          </a:xfrm>
          <a:prstGeom prst="rect">
            <a:avLst/>
          </a:prstGeom>
          <a:noFill/>
          <a:ln w="9525">
            <a:noFill/>
            <a:miter lim="800000"/>
            <a:headEnd/>
            <a:tailEnd/>
          </a:ln>
          <a:effectLst/>
        </p:spPr>
      </p:pic>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3729" y="6235700"/>
            <a:ext cx="639763" cy="622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i="1" cap="none" dirty="0"/>
              <a:t>Log-likelihood function</a:t>
            </a:r>
          </a:p>
        </p:txBody>
      </p:sp>
      <p:sp>
        <p:nvSpPr>
          <p:cNvPr id="3" name="Content Placeholder 2"/>
          <p:cNvSpPr>
            <a:spLocks noGrp="1"/>
          </p:cNvSpPr>
          <p:nvPr>
            <p:ph idx="4294967295"/>
          </p:nvPr>
        </p:nvSpPr>
        <p:spPr>
          <a:xfrm>
            <a:off x="457200" y="2428868"/>
            <a:ext cx="8229600" cy="3697295"/>
          </a:xfrm>
          <a:prstGeom prst="rect">
            <a:avLst/>
          </a:prstGeom>
        </p:spPr>
        <p:txBody>
          <a:bodyPr/>
          <a:lstStyle/>
          <a:p>
            <a:pPr algn="just"/>
            <a:r>
              <a:rPr lang="en-US" sz="2400" dirty="0"/>
              <a:t>The </a:t>
            </a:r>
            <a:r>
              <a:rPr lang="en-US" sz="2400" b="1" dirty="0"/>
              <a:t>log</a:t>
            </a:r>
            <a:r>
              <a:rPr lang="en-US" sz="2400" dirty="0"/>
              <a:t>-</a:t>
            </a:r>
            <a:r>
              <a:rPr lang="en-US" sz="2400" b="1" dirty="0"/>
              <a:t>likelihood</a:t>
            </a:r>
            <a:r>
              <a:rPr lang="en-US" sz="2400" dirty="0"/>
              <a:t> function is typically used to derive the maximum </a:t>
            </a:r>
            <a:r>
              <a:rPr lang="en-US" sz="2400" b="1" dirty="0"/>
              <a:t>likelihood</a:t>
            </a:r>
            <a:r>
              <a:rPr lang="en-US" sz="2400" dirty="0"/>
              <a:t> estimator of the parameter . The estimator is obtained by solving that is, by finding the parameter that maximizes the </a:t>
            </a:r>
            <a:r>
              <a:rPr lang="en-US" sz="2400" b="1" dirty="0"/>
              <a:t>log</a:t>
            </a:r>
            <a:r>
              <a:rPr lang="en-US" sz="2400" dirty="0"/>
              <a:t>-</a:t>
            </a:r>
            <a:r>
              <a:rPr lang="en-US" sz="2400" b="1" dirty="0"/>
              <a:t>likelihood</a:t>
            </a:r>
            <a:r>
              <a:rPr lang="en-US" sz="2400" dirty="0"/>
              <a:t> of the observed sample .</a:t>
            </a:r>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03729" y="6235700"/>
            <a:ext cx="639763" cy="622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b="1" i="1" cap="none" dirty="0"/>
              <a:t>Akaike information criterion</a:t>
            </a:r>
          </a:p>
        </p:txBody>
      </p:sp>
      <p:sp>
        <p:nvSpPr>
          <p:cNvPr id="3" name="Content Placeholder 2"/>
          <p:cNvSpPr>
            <a:spLocks noGrp="1"/>
          </p:cNvSpPr>
          <p:nvPr>
            <p:ph idx="4294967295"/>
          </p:nvPr>
        </p:nvSpPr>
        <p:spPr>
          <a:xfrm>
            <a:off x="642910" y="2000240"/>
            <a:ext cx="7929618" cy="4125923"/>
          </a:xfrm>
          <a:prstGeom prst="rect">
            <a:avLst/>
          </a:prstGeom>
        </p:spPr>
        <p:txBody>
          <a:bodyPr>
            <a:normAutofit/>
          </a:bodyPr>
          <a:lstStyle/>
          <a:p>
            <a:pPr algn="just"/>
            <a:r>
              <a:rPr lang="en-US" sz="2000" dirty="0"/>
              <a:t>This criterion, referred to as the Akaike information criterion (AIC), is generally considered the first model selection criterion that should be used in practice. The AIC is </a:t>
            </a:r>
          </a:p>
          <a:p>
            <a:r>
              <a:rPr lang="en-US" sz="2000" dirty="0"/>
              <a:t>AIC= -2log L(θ ˆ )+ 2k </a:t>
            </a:r>
          </a:p>
          <a:p>
            <a:pPr algn="just"/>
            <a:r>
              <a:rPr lang="en-US" sz="2000" dirty="0"/>
              <a:t>where θ = the set (vector) of model parameters L(θˆ) = the likelihood of the model given the data when evaluated at the maximum likelihood estimate of θ </a:t>
            </a:r>
          </a:p>
          <a:p>
            <a:pPr algn="just">
              <a:buNone/>
            </a:pPr>
            <a:r>
              <a:rPr lang="en-US" sz="2000" dirty="0"/>
              <a:t>    K= the number of estimated parameters in the model</a:t>
            </a:r>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03729" y="6235700"/>
            <a:ext cx="639763" cy="622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i="1" cap="none" dirty="0"/>
              <a:t>Research questions</a:t>
            </a:r>
          </a:p>
        </p:txBody>
      </p:sp>
      <p:sp>
        <p:nvSpPr>
          <p:cNvPr id="3" name="Content Placeholder 2"/>
          <p:cNvSpPr>
            <a:spLocks noGrp="1"/>
          </p:cNvSpPr>
          <p:nvPr>
            <p:ph sz="quarter" idx="13"/>
          </p:nvPr>
        </p:nvSpPr>
        <p:spPr>
          <a:xfrm>
            <a:off x="457200" y="1981200"/>
            <a:ext cx="8229600" cy="4144963"/>
          </a:xfrm>
        </p:spPr>
        <p:txBody>
          <a:bodyPr>
            <a:normAutofit/>
          </a:bodyPr>
          <a:lstStyle/>
          <a:p>
            <a:pPr algn="just"/>
            <a:r>
              <a:rPr lang="en-US" sz="2400" dirty="0"/>
              <a:t>1. He wanted to check whether the mean sales of two peak seasons across the nine years were same or significantly different.</a:t>
            </a:r>
          </a:p>
          <a:p>
            <a:pPr algn="just"/>
            <a:endParaRPr lang="en-US" sz="2400" dirty="0"/>
          </a:p>
          <a:p>
            <a:pPr algn="just"/>
            <a:r>
              <a:rPr lang="en-US" sz="2400" dirty="0"/>
              <a:t>2. He wanted to examine whether mean sales of a peak season and a lean season were actually significantly different or not.</a:t>
            </a:r>
          </a:p>
          <a:p>
            <a:pPr marL="0" indent="0" algn="just">
              <a:buNone/>
            </a:pPr>
            <a:endParaRPr lang="en-US" sz="2400" dirty="0"/>
          </a:p>
          <a:p>
            <a:pPr algn="just"/>
            <a:r>
              <a:rPr lang="en-US" sz="2400" dirty="0"/>
              <a:t>3. He wanted to know whether there were any significant difference in the sales of peak seasons between last four years, 2008, 2009, 2010 and 2011.</a:t>
            </a:r>
          </a:p>
        </p:txBody>
      </p:sp>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04237" y="6235700"/>
            <a:ext cx="639763" cy="622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102457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582726"/>
          </a:xfrm>
        </p:spPr>
        <p:txBody>
          <a:bodyPr>
            <a:normAutofit/>
          </a:bodyPr>
          <a:lstStyle/>
          <a:p>
            <a:r>
              <a:rPr lang="en-US" sz="3600" b="1" i="1" cap="none" dirty="0"/>
              <a:t>Bayesian information criterion</a:t>
            </a:r>
          </a:p>
        </p:txBody>
      </p:sp>
      <p:sp>
        <p:nvSpPr>
          <p:cNvPr id="3" name="Content Placeholder 2"/>
          <p:cNvSpPr>
            <a:spLocks noGrp="1"/>
          </p:cNvSpPr>
          <p:nvPr>
            <p:ph idx="4294967295"/>
          </p:nvPr>
        </p:nvSpPr>
        <p:spPr>
          <a:xfrm>
            <a:off x="457200" y="2714620"/>
            <a:ext cx="8229600" cy="3411543"/>
          </a:xfrm>
          <a:prstGeom prst="rect">
            <a:avLst/>
          </a:prstGeom>
        </p:spPr>
        <p:txBody>
          <a:bodyPr/>
          <a:lstStyle/>
          <a:p>
            <a:r>
              <a:rPr lang="en-US" sz="2400" dirty="0"/>
              <a:t>The BIC is computed as follows: </a:t>
            </a:r>
          </a:p>
          <a:p>
            <a:r>
              <a:rPr lang="en-US" sz="2400" dirty="0"/>
              <a:t>BIC = -2logL(θˆ) + k log n </a:t>
            </a:r>
          </a:p>
          <a:p>
            <a:r>
              <a:rPr lang="en-US" sz="2400" dirty="0"/>
              <a:t>where the terms above are the same as described in our description of the AIC</a:t>
            </a:r>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03729" y="6235700"/>
            <a:ext cx="639763" cy="622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71538" y="1285860"/>
            <a:ext cx="7358114" cy="3785652"/>
          </a:xfrm>
          <a:prstGeom prst="rect">
            <a:avLst/>
          </a:prstGeom>
        </p:spPr>
        <p:txBody>
          <a:bodyPr wrap="square">
            <a:spAutoFit/>
          </a:bodyPr>
          <a:lstStyle/>
          <a:p>
            <a:pPr algn="just"/>
            <a:r>
              <a:rPr lang="en-US" sz="2400" b="1" dirty="0"/>
              <a:t>Omnibus/ Prob (Omnibus) </a:t>
            </a:r>
            <a:r>
              <a:rPr lang="en-US" sz="2400" dirty="0"/>
              <a:t>– a test of the skewness and kurtosis of the residual (characteristic #2). We hope to see a value close to zero which would indicate normalcy. The </a:t>
            </a:r>
            <a:r>
              <a:rPr lang="en-US" sz="2400" dirty="0" err="1"/>
              <a:t>Prob</a:t>
            </a:r>
            <a:r>
              <a:rPr lang="en-US" sz="2400" dirty="0"/>
              <a:t> (Omnibus) performs a statistical test indicating the probability that the residuals are normally distributed. We hope to see something close to 1 here. In this case Omnibus is relatively low and the </a:t>
            </a:r>
            <a:r>
              <a:rPr lang="en-US" sz="2400" dirty="0" err="1"/>
              <a:t>Prob</a:t>
            </a:r>
            <a:r>
              <a:rPr lang="en-US" sz="2400" dirty="0"/>
              <a:t> (Omnibus) is relatively high so the data is somewhat normal, but not altogether ideal. A linear regression approach would probably be better than random guessing but likely not as good as a nonlinear approach.</a:t>
            </a:r>
          </a:p>
        </p:txBody>
      </p:sp>
      <p:pic>
        <p:nvPicPr>
          <p:cNvPr id="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03729" y="6235700"/>
            <a:ext cx="639763" cy="622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071538" y="1000108"/>
            <a:ext cx="7143800" cy="3785652"/>
          </a:xfrm>
          <a:prstGeom prst="rect">
            <a:avLst/>
          </a:prstGeom>
        </p:spPr>
        <p:txBody>
          <a:bodyPr wrap="square">
            <a:spAutoFit/>
          </a:bodyPr>
          <a:lstStyle/>
          <a:p>
            <a:pPr algn="just"/>
            <a:r>
              <a:rPr lang="en-US" sz="2000" b="1" dirty="0"/>
              <a:t>Skew </a:t>
            </a:r>
            <a:r>
              <a:rPr lang="en-US" sz="2000" dirty="0"/>
              <a:t>– a measure of data symmetry. We want to see something close to zero, indicating the residual distribution is normal. Note that this value also drives the Omnibus. This result has a small, and therefore good, skew.</a:t>
            </a:r>
          </a:p>
          <a:p>
            <a:pPr algn="just"/>
            <a:r>
              <a:rPr lang="en-US" sz="2000" b="1" dirty="0"/>
              <a:t>Kurtosis </a:t>
            </a:r>
            <a:r>
              <a:rPr lang="en-US" sz="2000" dirty="0"/>
              <a:t>– a measure of "peak", or curvature of the data. Higher peaks lead to greater Kurtosis. Greater Kurtosis can be interpreted as a tighter clustering of residuals around zero, implying a better model with few outliers.</a:t>
            </a:r>
          </a:p>
          <a:p>
            <a:pPr algn="just"/>
            <a:r>
              <a:rPr lang="en-US" sz="2000" b="1" dirty="0"/>
              <a:t>Durbin-Watson </a:t>
            </a:r>
            <a:r>
              <a:rPr lang="en-US" sz="2000" dirty="0"/>
              <a:t>– tests for autocorrelation. We hope to have a value between 1 and 2. In this case, it is closed.</a:t>
            </a:r>
          </a:p>
          <a:p>
            <a:pPr algn="just"/>
            <a:r>
              <a:rPr lang="en-US" sz="2000" b="1" dirty="0" err="1"/>
              <a:t>Jarque-Bera</a:t>
            </a:r>
            <a:r>
              <a:rPr lang="en-US" sz="2000" b="1" dirty="0"/>
              <a:t> (JB)/</a:t>
            </a:r>
            <a:r>
              <a:rPr lang="en-US" sz="2000" b="1" dirty="0" err="1"/>
              <a:t>Prob</a:t>
            </a:r>
            <a:r>
              <a:rPr lang="en-US" sz="2000" b="1" dirty="0"/>
              <a:t>(JB) </a:t>
            </a:r>
            <a:r>
              <a:rPr lang="en-US" sz="2000" dirty="0"/>
              <a:t>– like the Omnibus test in that it tests both skew and kurtosis. We hope to see in this test a confirmation of the Omnibus test. In this case we do.</a:t>
            </a:r>
          </a:p>
        </p:txBody>
      </p:sp>
      <p:pic>
        <p:nvPicPr>
          <p:cNvPr id="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03729" y="6235700"/>
            <a:ext cx="639763" cy="622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4348" y="1000108"/>
            <a:ext cx="7972452" cy="1000132"/>
          </a:xfrm>
        </p:spPr>
        <p:txBody>
          <a:bodyPr>
            <a:noAutofit/>
          </a:bodyPr>
          <a:lstStyle/>
          <a:p>
            <a:r>
              <a:rPr lang="en-US" sz="3600" b="1" i="1" cap="none" dirty="0"/>
              <a:t>What is the </a:t>
            </a:r>
            <a:r>
              <a:rPr lang="en-US" sz="3600" b="1" i="1" cap="none" dirty="0" err="1"/>
              <a:t>jarque-bera</a:t>
            </a:r>
            <a:r>
              <a:rPr lang="en-US" sz="3600" b="1" i="1" cap="none" dirty="0"/>
              <a:t> test?</a:t>
            </a:r>
            <a:br>
              <a:rPr lang="en-US" sz="3600" b="1" i="1" cap="none" dirty="0"/>
            </a:br>
            <a:endParaRPr lang="en-US" sz="3600" b="1" i="1" cap="none" dirty="0"/>
          </a:p>
        </p:txBody>
      </p:sp>
      <p:sp>
        <p:nvSpPr>
          <p:cNvPr id="3" name="Content Placeholder 2"/>
          <p:cNvSpPr>
            <a:spLocks noGrp="1"/>
          </p:cNvSpPr>
          <p:nvPr>
            <p:ph idx="4294967295"/>
          </p:nvPr>
        </p:nvSpPr>
        <p:spPr>
          <a:xfrm>
            <a:off x="714348" y="2143116"/>
            <a:ext cx="7858180" cy="3983047"/>
          </a:xfrm>
          <a:prstGeom prst="rect">
            <a:avLst/>
          </a:prstGeom>
        </p:spPr>
        <p:txBody>
          <a:bodyPr>
            <a:normAutofit/>
          </a:bodyPr>
          <a:lstStyle/>
          <a:p>
            <a:pPr algn="just" fontAlgn="base"/>
            <a:r>
              <a:rPr lang="en-US" sz="2000" dirty="0"/>
              <a:t>The </a:t>
            </a:r>
            <a:r>
              <a:rPr lang="en-US" sz="2000" dirty="0" err="1"/>
              <a:t>Jarque-Bera</a:t>
            </a:r>
            <a:r>
              <a:rPr lang="en-US" sz="2000" dirty="0"/>
              <a:t> Test, is a test for normality. Normality is one of the assumptions for many statistical tests, like the t test or F test; the </a:t>
            </a:r>
            <a:r>
              <a:rPr lang="en-US" sz="2000" dirty="0" err="1"/>
              <a:t>Jarque-Bera</a:t>
            </a:r>
            <a:r>
              <a:rPr lang="en-US" sz="2000" dirty="0"/>
              <a:t> test is usually run before one of these tests to confirm normality. It is usually used for large data sets.</a:t>
            </a:r>
          </a:p>
          <a:p>
            <a:pPr algn="just" fontAlgn="base"/>
            <a:r>
              <a:rPr lang="en-US" sz="2000" dirty="0"/>
              <a:t>Specifically, the test matches the skewness and kurtosis of data to see if it matches a normal distribution. The data could take many forms, including:</a:t>
            </a:r>
          </a:p>
          <a:p>
            <a:pPr algn="just" fontAlgn="base">
              <a:buNone/>
            </a:pPr>
            <a:r>
              <a:rPr lang="en-US" sz="2000" dirty="0"/>
              <a:t/>
            </a:r>
            <a:br>
              <a:rPr lang="en-US" sz="2000" dirty="0"/>
            </a:br>
            <a:r>
              <a:rPr lang="en-US" sz="2000" dirty="0"/>
              <a:t>Time Series Data.</a:t>
            </a:r>
          </a:p>
          <a:p>
            <a:pPr fontAlgn="base">
              <a:buNone/>
            </a:pPr>
            <a:r>
              <a:rPr lang="en-US" sz="2000" dirty="0"/>
              <a:t>     Errors in a regression model.</a:t>
            </a:r>
          </a:p>
          <a:p>
            <a:pPr fontAlgn="base"/>
            <a:endParaRPr lang="en-US" dirty="0"/>
          </a:p>
          <a:p>
            <a:pPr>
              <a:buNone/>
            </a:pPr>
            <a:endParaRPr lang="en-US"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03729" y="6235700"/>
            <a:ext cx="639763" cy="622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5786" y="714356"/>
            <a:ext cx="7901014" cy="1285884"/>
          </a:xfrm>
        </p:spPr>
        <p:txBody>
          <a:bodyPr>
            <a:noAutofit/>
          </a:bodyPr>
          <a:lstStyle/>
          <a:p>
            <a:r>
              <a:rPr lang="en-US" sz="3600" b="1" i="1" cap="none" dirty="0"/>
              <a:t>Running the test</a:t>
            </a:r>
            <a:r>
              <a:rPr lang="en-US" sz="3600" b="1" i="1" dirty="0"/>
              <a:t/>
            </a:r>
            <a:br>
              <a:rPr lang="en-US" sz="3600" b="1" i="1" dirty="0"/>
            </a:br>
            <a:endParaRPr lang="en-US" sz="3600" b="1" i="1" dirty="0"/>
          </a:p>
        </p:txBody>
      </p:sp>
      <p:sp>
        <p:nvSpPr>
          <p:cNvPr id="3" name="Content Placeholder 2"/>
          <p:cNvSpPr>
            <a:spLocks noGrp="1"/>
          </p:cNvSpPr>
          <p:nvPr>
            <p:ph idx="4294967295"/>
          </p:nvPr>
        </p:nvSpPr>
        <p:spPr>
          <a:xfrm>
            <a:off x="642910" y="2000240"/>
            <a:ext cx="7858180" cy="4125923"/>
          </a:xfrm>
          <a:prstGeom prst="rect">
            <a:avLst/>
          </a:prstGeom>
        </p:spPr>
        <p:txBody>
          <a:bodyPr>
            <a:normAutofit/>
          </a:bodyPr>
          <a:lstStyle/>
          <a:p>
            <a:pPr fontAlgn="base"/>
            <a:r>
              <a:rPr lang="en-US" sz="2000" dirty="0"/>
              <a:t>JB = n [(√b</a:t>
            </a:r>
            <a:r>
              <a:rPr lang="en-US" sz="2000" baseline="-25000" dirty="0"/>
              <a:t>1</a:t>
            </a:r>
            <a:r>
              <a:rPr lang="en-US" sz="2000" dirty="0"/>
              <a:t>)</a:t>
            </a:r>
            <a:r>
              <a:rPr lang="en-US" sz="2000" baseline="30000" dirty="0"/>
              <a:t>2</a:t>
            </a:r>
            <a:r>
              <a:rPr lang="en-US" sz="2000" dirty="0"/>
              <a:t> / 6 + (b</a:t>
            </a:r>
            <a:r>
              <a:rPr lang="en-US" sz="2000" baseline="-25000" dirty="0"/>
              <a:t>2</a:t>
            </a:r>
            <a:r>
              <a:rPr lang="en-US" sz="2000" dirty="0"/>
              <a:t> – 3)</a:t>
            </a:r>
            <a:r>
              <a:rPr lang="en-US" sz="2000" baseline="30000" dirty="0"/>
              <a:t>2</a:t>
            </a:r>
            <a:r>
              <a:rPr lang="en-US" sz="2000" dirty="0"/>
              <a:t> / 24].</a:t>
            </a:r>
          </a:p>
          <a:p>
            <a:pPr fontAlgn="base"/>
            <a:r>
              <a:rPr lang="en-US" sz="2000" dirty="0"/>
              <a:t>Where:</a:t>
            </a:r>
            <a:br>
              <a:rPr lang="en-US" sz="2000" dirty="0"/>
            </a:br>
            <a:r>
              <a:rPr lang="en-US" sz="2000" dirty="0"/>
              <a:t>n is the sample size,</a:t>
            </a:r>
            <a:br>
              <a:rPr lang="en-US" sz="2000" dirty="0"/>
            </a:br>
            <a:r>
              <a:rPr lang="en-US" sz="2000" dirty="0"/>
              <a:t>√b</a:t>
            </a:r>
            <a:r>
              <a:rPr lang="en-US" sz="2000" baseline="-25000" dirty="0"/>
              <a:t>1</a:t>
            </a:r>
            <a:r>
              <a:rPr lang="en-US" sz="2000" dirty="0"/>
              <a:t> is the sample skewness coefficient,</a:t>
            </a:r>
            <a:br>
              <a:rPr lang="en-US" sz="2000" dirty="0"/>
            </a:br>
            <a:r>
              <a:rPr lang="en-US" sz="2000" dirty="0"/>
              <a:t>b</a:t>
            </a:r>
            <a:r>
              <a:rPr lang="en-US" sz="2000" baseline="-25000" dirty="0"/>
              <a:t>2</a:t>
            </a:r>
            <a:r>
              <a:rPr lang="en-US" sz="2000" dirty="0"/>
              <a:t> is the kurtosis coefficient.</a:t>
            </a:r>
          </a:p>
          <a:p>
            <a:pPr algn="just" fontAlgn="base"/>
            <a:r>
              <a:rPr lang="en-US" sz="2000" dirty="0"/>
              <a:t>The null hypothesis for the test is that the data is normally distributed; the alternate hypothesis is that the data does not come from a normal distribution.</a:t>
            </a:r>
          </a:p>
          <a:p>
            <a:pPr>
              <a:buNone/>
            </a:pPr>
            <a:endParaRPr lang="en-US" sz="2000"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03729" y="6235700"/>
            <a:ext cx="639763" cy="622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2910" y="857232"/>
            <a:ext cx="8043890" cy="1000132"/>
          </a:xfrm>
        </p:spPr>
        <p:txBody>
          <a:bodyPr>
            <a:noAutofit/>
          </a:bodyPr>
          <a:lstStyle/>
          <a:p>
            <a:r>
              <a:rPr lang="en-US" sz="3600" b="1" i="1" cap="none" dirty="0"/>
              <a:t>Interpretation</a:t>
            </a:r>
            <a:endParaRPr lang="en-US" sz="3600" b="1" i="1" dirty="0"/>
          </a:p>
        </p:txBody>
      </p:sp>
      <p:sp>
        <p:nvSpPr>
          <p:cNvPr id="3" name="Content Placeholder 2"/>
          <p:cNvSpPr>
            <a:spLocks noGrp="1"/>
          </p:cNvSpPr>
          <p:nvPr>
            <p:ph idx="4294967295"/>
          </p:nvPr>
        </p:nvSpPr>
        <p:spPr>
          <a:xfrm>
            <a:off x="457200" y="2214554"/>
            <a:ext cx="8229600" cy="3911609"/>
          </a:xfrm>
          <a:prstGeom prst="rect">
            <a:avLst/>
          </a:prstGeom>
        </p:spPr>
        <p:txBody>
          <a:bodyPr/>
          <a:lstStyle/>
          <a:p>
            <a:pPr algn="just" fontAlgn="base"/>
            <a:r>
              <a:rPr lang="en-US" sz="2400" dirty="0"/>
              <a:t>In general, a large J-B value indicates that errors are </a:t>
            </a:r>
            <a:r>
              <a:rPr lang="en-US" sz="2400" b="1" dirty="0"/>
              <a:t>not </a:t>
            </a:r>
            <a:r>
              <a:rPr lang="en-US" sz="2400" dirty="0"/>
              <a:t>normally distributed.</a:t>
            </a:r>
          </a:p>
          <a:p>
            <a:pPr algn="just" fontAlgn="base"/>
            <a:r>
              <a:rPr lang="en-US" sz="2400" dirty="0"/>
              <a:t>A result of 1 means that the null hypothesis has been rejected at the 5% significance level. In other words, the data does not come from a normal distribution. A value of 0 indicates the data is normally distributed.</a:t>
            </a:r>
          </a:p>
          <a:p>
            <a:pPr algn="just">
              <a:buNone/>
            </a:pPr>
            <a:endParaRPr lang="en-US" sz="2400"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03729" y="6235700"/>
            <a:ext cx="639763" cy="622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000100" y="1857364"/>
            <a:ext cx="7358114" cy="3539430"/>
          </a:xfrm>
          <a:prstGeom prst="rect">
            <a:avLst/>
          </a:prstGeom>
        </p:spPr>
        <p:txBody>
          <a:bodyPr wrap="square">
            <a:spAutoFit/>
          </a:bodyPr>
          <a:lstStyle/>
          <a:p>
            <a:pPr algn="just"/>
            <a:r>
              <a:rPr lang="en-US" sz="3200" dirty="0"/>
              <a:t>This test measures the sensitivity of a function's output as compared to its input. When we have multicollinearity, we can expect much higher fluctuations to small changes in the data, hence, we hope to see a relatively small number, something below 30. </a:t>
            </a:r>
          </a:p>
        </p:txBody>
      </p:sp>
      <p:sp>
        <p:nvSpPr>
          <p:cNvPr id="3" name="Title 2"/>
          <p:cNvSpPr>
            <a:spLocks noGrp="1"/>
          </p:cNvSpPr>
          <p:nvPr>
            <p:ph type="title"/>
          </p:nvPr>
        </p:nvSpPr>
        <p:spPr>
          <a:xfrm>
            <a:off x="714348" y="642918"/>
            <a:ext cx="7972452" cy="857256"/>
          </a:xfrm>
        </p:spPr>
        <p:txBody>
          <a:bodyPr/>
          <a:lstStyle/>
          <a:p>
            <a:r>
              <a:rPr lang="en-US" sz="3600" b="1" i="1" cap="none" dirty="0"/>
              <a:t>Condition number</a:t>
            </a:r>
            <a:r>
              <a:rPr lang="en-US" b="1" i="1" cap="none" dirty="0"/>
              <a:t> </a:t>
            </a:r>
            <a:endParaRPr lang="en-US" i="1" cap="none" dirty="0"/>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03729" y="6235700"/>
            <a:ext cx="639763" cy="622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357430"/>
            <a:ext cx="7772400" cy="1285884"/>
          </a:xfrm>
        </p:spPr>
        <p:txBody>
          <a:bodyPr/>
          <a:lstStyle/>
          <a:p>
            <a:r>
              <a:rPr lang="en-US" sz="4000" b="1" i="1" cap="none" dirty="0"/>
              <a:t>Dummy variables in regression</a:t>
            </a:r>
            <a:br>
              <a:rPr lang="en-US" sz="4000" b="1" i="1" cap="none" dirty="0"/>
            </a:br>
            <a:endParaRPr lang="en-US" sz="4000" b="1" i="1" cap="none"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03729" y="6235700"/>
            <a:ext cx="639763" cy="622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1472" y="1071546"/>
            <a:ext cx="8115328" cy="928694"/>
          </a:xfrm>
        </p:spPr>
        <p:txBody>
          <a:bodyPr>
            <a:normAutofit fontScale="90000"/>
          </a:bodyPr>
          <a:lstStyle/>
          <a:p>
            <a:r>
              <a:rPr lang="en-US" sz="4000" b="1" i="1" cap="none" dirty="0"/>
              <a:t>What is a dummy variable?</a:t>
            </a:r>
            <a:r>
              <a:rPr lang="en-US" cap="none" dirty="0"/>
              <a:t/>
            </a:r>
            <a:br>
              <a:rPr lang="en-US" cap="none" dirty="0"/>
            </a:br>
            <a:endParaRPr lang="en-US" cap="none" dirty="0"/>
          </a:p>
        </p:txBody>
      </p:sp>
      <p:sp>
        <p:nvSpPr>
          <p:cNvPr id="3" name="Content Placeholder 2"/>
          <p:cNvSpPr>
            <a:spLocks noGrp="1"/>
          </p:cNvSpPr>
          <p:nvPr>
            <p:ph idx="4294967295"/>
          </p:nvPr>
        </p:nvSpPr>
        <p:spPr>
          <a:xfrm>
            <a:off x="642910" y="2285992"/>
            <a:ext cx="7929618" cy="3840171"/>
          </a:xfrm>
          <a:prstGeom prst="rect">
            <a:avLst/>
          </a:prstGeom>
        </p:spPr>
        <p:txBody>
          <a:bodyPr>
            <a:normAutofit/>
          </a:bodyPr>
          <a:lstStyle/>
          <a:p>
            <a:pPr algn="just"/>
            <a:r>
              <a:rPr lang="en-US" sz="2000" dirty="0"/>
              <a:t>A dummy variable is a numeric variable that represents categorical data, such as gender, race, political affiliation, etc.</a:t>
            </a:r>
          </a:p>
          <a:p>
            <a:pPr algn="just"/>
            <a:endParaRPr lang="en-US" sz="2000" dirty="0"/>
          </a:p>
          <a:p>
            <a:pPr algn="just"/>
            <a:r>
              <a:rPr lang="en-US" sz="2000" dirty="0"/>
              <a:t>Technically, dummy variables are dichotomous, quantitative variables. Their range of values is small; they can take on only two quantitative values. As a practical matter, regression results are easiest to interpret when dummy variables are limited to two specific values, 1 or 0. Typically, 1 represents the presence of a qualitative attribute, and 0 represents the absence.</a:t>
            </a:r>
          </a:p>
          <a:p>
            <a:pPr>
              <a:buNone/>
            </a:pPr>
            <a:endParaRPr lang="en-US" sz="2000"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03729" y="6235700"/>
            <a:ext cx="639763" cy="622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57232"/>
            <a:ext cx="8229600" cy="1285884"/>
          </a:xfrm>
        </p:spPr>
        <p:txBody>
          <a:bodyPr>
            <a:noAutofit/>
          </a:bodyPr>
          <a:lstStyle/>
          <a:p>
            <a:r>
              <a:rPr lang="en-US" sz="3600" b="1" i="1" cap="none" dirty="0"/>
              <a:t>How many dummy variables?</a:t>
            </a:r>
            <a:r>
              <a:rPr lang="en-US" sz="3600" b="1" i="1" dirty="0"/>
              <a:t/>
            </a:r>
            <a:br>
              <a:rPr lang="en-US" sz="3600" b="1" i="1" dirty="0"/>
            </a:br>
            <a:endParaRPr lang="en-US" sz="3600" b="1" i="1" dirty="0"/>
          </a:p>
        </p:txBody>
      </p:sp>
      <p:sp>
        <p:nvSpPr>
          <p:cNvPr id="3" name="Content Placeholder 2"/>
          <p:cNvSpPr>
            <a:spLocks noGrp="1"/>
          </p:cNvSpPr>
          <p:nvPr>
            <p:ph idx="4294967295"/>
          </p:nvPr>
        </p:nvSpPr>
        <p:spPr>
          <a:xfrm>
            <a:off x="457200" y="2143116"/>
            <a:ext cx="8229600" cy="3983047"/>
          </a:xfrm>
          <a:prstGeom prst="rect">
            <a:avLst/>
          </a:prstGeom>
        </p:spPr>
        <p:txBody>
          <a:bodyPr>
            <a:normAutofit/>
          </a:bodyPr>
          <a:lstStyle/>
          <a:p>
            <a:pPr algn="just"/>
            <a:r>
              <a:rPr lang="en-US" dirty="0"/>
              <a:t>The number of dummy variables required to represent a particular categorical variable depends on the number of values that the categorical variable can assume. To represent a categorical variable that can assume </a:t>
            </a:r>
            <a:r>
              <a:rPr lang="en-US" i="1" dirty="0"/>
              <a:t>k</a:t>
            </a:r>
            <a:r>
              <a:rPr lang="en-US" dirty="0"/>
              <a:t> different values, a researcher would need to define </a:t>
            </a:r>
            <a:r>
              <a:rPr lang="en-US" i="1" dirty="0"/>
              <a:t>k - 1</a:t>
            </a:r>
            <a:r>
              <a:rPr lang="en-US" dirty="0"/>
              <a:t> dummy variables.</a:t>
            </a:r>
          </a:p>
          <a:p>
            <a:endParaRPr lang="en-US" dirty="0"/>
          </a:p>
          <a:p>
            <a:pPr algn="just"/>
            <a:r>
              <a:rPr lang="en-US" dirty="0"/>
              <a:t>For example, suppose we are interested in political affiliation, a categorical variable that might assume three values - Republican, Democrat, or Independent. We could represent political affiliation with two dummy variables:</a:t>
            </a:r>
          </a:p>
          <a:p>
            <a:r>
              <a:rPr lang="en-US" dirty="0"/>
              <a:t>X</a:t>
            </a:r>
            <a:r>
              <a:rPr lang="en-US" baseline="-25000" dirty="0"/>
              <a:t>1</a:t>
            </a:r>
            <a:r>
              <a:rPr lang="en-US" dirty="0"/>
              <a:t> = 1, if Republican; X</a:t>
            </a:r>
            <a:r>
              <a:rPr lang="en-US" baseline="-25000" dirty="0"/>
              <a:t>1</a:t>
            </a:r>
            <a:r>
              <a:rPr lang="en-US" dirty="0"/>
              <a:t> = 0, otherwise.</a:t>
            </a:r>
          </a:p>
          <a:p>
            <a:r>
              <a:rPr lang="en-US" dirty="0"/>
              <a:t>X</a:t>
            </a:r>
            <a:r>
              <a:rPr lang="en-US" baseline="-25000" dirty="0"/>
              <a:t>2</a:t>
            </a:r>
            <a:r>
              <a:rPr lang="en-US" dirty="0"/>
              <a:t> = 1, if Democrat; X</a:t>
            </a:r>
            <a:r>
              <a:rPr lang="en-US" baseline="-25000" dirty="0"/>
              <a:t>2</a:t>
            </a:r>
            <a:r>
              <a:rPr lang="en-US" dirty="0"/>
              <a:t> = 0, otherwise.</a:t>
            </a:r>
          </a:p>
          <a:p>
            <a:endParaRPr lang="en-US"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03729" y="6235700"/>
            <a:ext cx="639763" cy="622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i="1" cap="none" dirty="0"/>
              <a:t>Research questions</a:t>
            </a:r>
            <a:endParaRPr lang="en-US" dirty="0"/>
          </a:p>
        </p:txBody>
      </p:sp>
      <p:sp>
        <p:nvSpPr>
          <p:cNvPr id="3" name="Content Placeholder 2"/>
          <p:cNvSpPr>
            <a:spLocks noGrp="1"/>
          </p:cNvSpPr>
          <p:nvPr>
            <p:ph sz="quarter" idx="13"/>
          </p:nvPr>
        </p:nvSpPr>
        <p:spPr>
          <a:xfrm>
            <a:off x="609600" y="1785926"/>
            <a:ext cx="7924800" cy="3286148"/>
          </a:xfrm>
        </p:spPr>
        <p:txBody>
          <a:bodyPr>
            <a:normAutofit lnSpcReduction="10000"/>
          </a:bodyPr>
          <a:lstStyle/>
          <a:p>
            <a:pPr>
              <a:buNone/>
            </a:pPr>
            <a:endParaRPr lang="en-IN" sz="2400" dirty="0"/>
          </a:p>
          <a:p>
            <a:r>
              <a:rPr lang="en-IN" sz="2400" dirty="0"/>
              <a:t>4. Is there any variation in sales of different model, if compared with MMFD and entire market?</a:t>
            </a:r>
          </a:p>
          <a:p>
            <a:endParaRPr lang="en-IN" sz="2400" dirty="0"/>
          </a:p>
          <a:p>
            <a:r>
              <a:rPr lang="en-IN" sz="2400" dirty="0"/>
              <a:t>5. What could be the factors influencing sales of tractors?</a:t>
            </a:r>
          </a:p>
          <a:p>
            <a:endParaRPr lang="en-IN" sz="2400" dirty="0"/>
          </a:p>
          <a:p>
            <a:r>
              <a:rPr lang="en-US" sz="2400"/>
              <a:t>6. How </a:t>
            </a:r>
            <a:r>
              <a:rPr lang="en-US" sz="2400" dirty="0"/>
              <a:t>to predict the sales for future months?</a:t>
            </a:r>
          </a:p>
          <a:p>
            <a:endParaRPr lang="en-US" sz="2400" dirty="0"/>
          </a:p>
          <a:p>
            <a:endParaRPr lang="en-US" dirty="0"/>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85794"/>
            <a:ext cx="8229600" cy="1428760"/>
          </a:xfrm>
        </p:spPr>
        <p:txBody>
          <a:bodyPr>
            <a:normAutofit/>
          </a:bodyPr>
          <a:lstStyle/>
          <a:p>
            <a:r>
              <a:rPr lang="en-US" sz="3600" b="1" i="1" cap="none" dirty="0"/>
              <a:t>Avoid the dummy variable trap</a:t>
            </a:r>
            <a:r>
              <a:rPr lang="en-US" sz="3600" b="1" i="1" dirty="0"/>
              <a:t/>
            </a:r>
            <a:br>
              <a:rPr lang="en-US" sz="3600" b="1" i="1" dirty="0"/>
            </a:br>
            <a:endParaRPr lang="en-US" sz="3600" b="1" i="1" dirty="0"/>
          </a:p>
        </p:txBody>
      </p:sp>
      <p:sp>
        <p:nvSpPr>
          <p:cNvPr id="3" name="Content Placeholder 2"/>
          <p:cNvSpPr>
            <a:spLocks noGrp="1"/>
          </p:cNvSpPr>
          <p:nvPr>
            <p:ph idx="4294967295"/>
          </p:nvPr>
        </p:nvSpPr>
        <p:spPr>
          <a:xfrm>
            <a:off x="457200" y="2571744"/>
            <a:ext cx="8229600" cy="3554419"/>
          </a:xfrm>
          <a:prstGeom prst="rect">
            <a:avLst/>
          </a:prstGeom>
        </p:spPr>
        <p:txBody>
          <a:bodyPr/>
          <a:lstStyle/>
          <a:p>
            <a:pPr algn="just"/>
            <a:r>
              <a:rPr lang="en-US" sz="2400" dirty="0"/>
              <a:t>A </a:t>
            </a:r>
            <a:r>
              <a:rPr lang="en-US" sz="2400" i="1" dirty="0"/>
              <a:t>k</a:t>
            </a:r>
            <a:r>
              <a:rPr lang="en-US" sz="2400" i="1" baseline="30000" dirty="0"/>
              <a:t>th</a:t>
            </a:r>
            <a:r>
              <a:rPr lang="en-US" sz="2400" dirty="0"/>
              <a:t> dummy variable is redundant; it carries no new information. And it creates a severe multicollinearity problem for the analysis. Using </a:t>
            </a:r>
            <a:r>
              <a:rPr lang="en-US" sz="2400" i="1" dirty="0"/>
              <a:t>k</a:t>
            </a:r>
            <a:r>
              <a:rPr lang="en-US" sz="2400" dirty="0"/>
              <a:t> dummy variables when only </a:t>
            </a:r>
            <a:r>
              <a:rPr lang="en-US" sz="2400" i="1" dirty="0"/>
              <a:t>k - 1</a:t>
            </a:r>
            <a:r>
              <a:rPr lang="en-US" sz="2400" dirty="0"/>
              <a:t> dummy variables are required is known as the dummy variable trap. Avoid this trap!</a:t>
            </a:r>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03729" y="6235700"/>
            <a:ext cx="639763" cy="622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609600" y="1857364"/>
            <a:ext cx="7924800" cy="3857636"/>
          </a:xfrm>
        </p:spPr>
        <p:txBody>
          <a:bodyPr/>
          <a:lstStyle/>
          <a:p>
            <a:pPr algn="ctr">
              <a:buNone/>
            </a:pPr>
            <a:r>
              <a:rPr lang="en-IN" sz="3200" dirty="0">
                <a:latin typeface="Arial Narrow" pitchFamily="34" charset="0"/>
              </a:rPr>
              <a:t>Answer to research question 6</a:t>
            </a:r>
          </a:p>
          <a:p>
            <a:pPr>
              <a:buNone/>
            </a:pPr>
            <a:endParaRPr lang="en-IN" dirty="0"/>
          </a:p>
          <a:p>
            <a:pPr algn="ctr"/>
            <a:r>
              <a:rPr lang="en-US" sz="2800" dirty="0"/>
              <a:t>How to predict the sales for future months?</a:t>
            </a:r>
          </a:p>
          <a:p>
            <a:pPr algn="ctr">
              <a:buNone/>
            </a:pPr>
            <a:r>
              <a:rPr lang="en-IN" sz="2800" dirty="0"/>
              <a:t>(</a:t>
            </a:r>
            <a:r>
              <a:rPr lang="en-IN" sz="2800" i="1" dirty="0"/>
              <a:t>Available data 1</a:t>
            </a:r>
            <a:r>
              <a:rPr lang="en-IN" sz="2800" dirty="0"/>
              <a:t>)</a:t>
            </a:r>
          </a:p>
          <a:p>
            <a:pPr algn="ctr"/>
            <a:endParaRPr lang="en-US" sz="2800"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03729" y="6235700"/>
            <a:ext cx="639763" cy="622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457200" y="2514600"/>
            <a:ext cx="8229600" cy="3611563"/>
          </a:xfrm>
          <a:prstGeom prst="rect">
            <a:avLst/>
          </a:prstGeom>
        </p:spPr>
        <p:txBody>
          <a:bodyPr>
            <a:normAutofit/>
          </a:bodyPr>
          <a:lstStyle/>
          <a:p>
            <a:pPr marL="0" indent="0" algn="ctr">
              <a:buNone/>
            </a:pPr>
            <a:r>
              <a:rPr lang="en-US" sz="4000" b="1" i="1" dirty="0"/>
              <a:t>Time series analysis – trend, moving average and forecasting</a:t>
            </a:r>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03729" y="6235700"/>
            <a:ext cx="639763" cy="622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17861576"/>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3900" y="2362200"/>
            <a:ext cx="7696200" cy="2133600"/>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3729" y="6235700"/>
            <a:ext cx="639763" cy="622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20987805"/>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44624"/>
            <a:ext cx="8001000" cy="590536"/>
          </a:xfrm>
        </p:spPr>
        <p:txBody>
          <a:bodyPr>
            <a:normAutofit/>
          </a:bodyPr>
          <a:lstStyle/>
          <a:p>
            <a:r>
              <a:rPr lang="en-US" sz="3200" b="1" i="1" u="sng" cap="none" dirty="0"/>
              <a:t>Components of time series</a:t>
            </a:r>
          </a:p>
        </p:txBody>
      </p:sp>
      <p:pic>
        <p:nvPicPr>
          <p:cNvPr id="1026" name="Picture 2"/>
          <p:cNvPicPr>
            <a:picLocks noGrp="1" noChangeAspect="1" noChangeArrowheads="1"/>
          </p:cNvPicPr>
          <p:nvPr>
            <p:ph idx="4294967295"/>
          </p:nvPr>
        </p:nvPicPr>
        <p:blipFill>
          <a:blip r:embed="rId2">
            <a:extLst>
              <a:ext uri="{28A0092B-C50C-407E-A947-70E740481C1C}">
                <a14:useLocalDpi xmlns:a14="http://schemas.microsoft.com/office/drawing/2010/main" val="0"/>
              </a:ext>
            </a:extLst>
          </a:blip>
          <a:srcRect/>
          <a:stretch>
            <a:fillRect/>
          </a:stretch>
        </p:blipFill>
        <p:spPr bwMode="auto">
          <a:xfrm>
            <a:off x="872790" y="849892"/>
            <a:ext cx="7299610" cy="54747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3729" y="6235700"/>
            <a:ext cx="639763" cy="622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84413272"/>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90600"/>
            <a:ext cx="8229600" cy="990600"/>
          </a:xfrm>
        </p:spPr>
        <p:txBody>
          <a:bodyPr>
            <a:normAutofit/>
          </a:bodyPr>
          <a:lstStyle/>
          <a:p>
            <a:r>
              <a:rPr lang="en-US" sz="3600" b="1" i="1" cap="none" dirty="0"/>
              <a:t>Classical multiplicative model</a:t>
            </a:r>
          </a:p>
        </p:txBody>
      </p:sp>
      <p:pic>
        <p:nvPicPr>
          <p:cNvPr id="2052" name="Picture 4" descr="The additive versus the multiplicative model - Hands-On Time Series  Analysis with 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14400" y="2971800"/>
            <a:ext cx="7315200" cy="685800"/>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3"/>
          <p:cNvSpPr>
            <a:spLocks noGrp="1"/>
          </p:cNvSpPr>
          <p:nvPr>
            <p:ph idx="4294967295"/>
          </p:nvPr>
        </p:nvSpPr>
        <p:spPr>
          <a:xfrm>
            <a:off x="457200" y="3143248"/>
            <a:ext cx="8229600" cy="3333752"/>
          </a:xfrm>
          <a:prstGeom prst="rect">
            <a:avLst/>
          </a:prstGeom>
        </p:spPr>
        <p:txBody>
          <a:bodyPr>
            <a:normAutofit/>
          </a:bodyPr>
          <a:lstStyle/>
          <a:p>
            <a:pPr algn="ctr">
              <a:buNone/>
            </a:pPr>
            <a:r>
              <a:rPr lang="en-US" sz="5400" dirty="0" err="1"/>
              <a:t>Y</a:t>
            </a:r>
            <a:r>
              <a:rPr lang="en-US" sz="5400" baseline="-25000" dirty="0" err="1"/>
              <a:t>t</a:t>
            </a:r>
            <a:r>
              <a:rPr lang="en-US" sz="5400" dirty="0"/>
              <a:t>= </a:t>
            </a:r>
            <a:r>
              <a:rPr lang="en-US" sz="5400" dirty="0" err="1"/>
              <a:t>T</a:t>
            </a:r>
            <a:r>
              <a:rPr lang="en-US" sz="5400" baseline="-25000" dirty="0" err="1"/>
              <a:t>t</a:t>
            </a:r>
            <a:r>
              <a:rPr lang="en-US" sz="5400" baseline="-25000" dirty="0"/>
              <a:t> </a:t>
            </a:r>
            <a:r>
              <a:rPr lang="en-US" sz="5400" dirty="0"/>
              <a:t>X C</a:t>
            </a:r>
            <a:r>
              <a:rPr lang="en-US" sz="5400" baseline="-25000" dirty="0"/>
              <a:t>t</a:t>
            </a:r>
            <a:r>
              <a:rPr lang="en-US" sz="5400" dirty="0"/>
              <a:t> X S</a:t>
            </a:r>
            <a:r>
              <a:rPr lang="en-US" sz="5400" baseline="-25000" dirty="0"/>
              <a:t>t </a:t>
            </a:r>
            <a:r>
              <a:rPr lang="en-US" sz="5400" dirty="0"/>
              <a:t>X I</a:t>
            </a:r>
            <a:r>
              <a:rPr lang="en-US" sz="5400" baseline="-25000" dirty="0"/>
              <a:t>t</a:t>
            </a:r>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3729" y="6235700"/>
            <a:ext cx="639763" cy="622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24669798"/>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457200" y="2571744"/>
            <a:ext cx="8229600" cy="3905256"/>
          </a:xfrm>
          <a:prstGeom prst="rect">
            <a:avLst/>
          </a:prstGeom>
        </p:spPr>
        <p:txBody>
          <a:bodyPr/>
          <a:lstStyle/>
          <a:p>
            <a:pPr algn="ctr">
              <a:buNone/>
            </a:pPr>
            <a:r>
              <a:rPr lang="en-US" sz="3200" b="1" i="1" dirty="0"/>
              <a:t>Let us use Excel to forecast the demand</a:t>
            </a:r>
          </a:p>
          <a:p>
            <a:endParaRPr lang="en-US"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03729" y="6235700"/>
            <a:ext cx="639763" cy="622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7924800" cy="562074"/>
          </a:xfrm>
        </p:spPr>
        <p:txBody>
          <a:bodyPr>
            <a:normAutofit fontScale="90000"/>
          </a:bodyPr>
          <a:lstStyle/>
          <a:p>
            <a:r>
              <a:rPr lang="en-IN" sz="3200" b="1" i="1" cap="none" dirty="0"/>
              <a:t>Original data and calculation</a:t>
            </a:r>
            <a:endParaRPr lang="en-US" sz="3200" b="1" i="1" cap="none" dirty="0"/>
          </a:p>
        </p:txBody>
      </p:sp>
      <p:pic>
        <p:nvPicPr>
          <p:cNvPr id="5123" name="Picture 3"/>
          <p:cNvPicPr>
            <a:picLocks noChangeAspect="1" noChangeArrowheads="1"/>
          </p:cNvPicPr>
          <p:nvPr/>
        </p:nvPicPr>
        <p:blipFill>
          <a:blip r:embed="rId2"/>
          <a:srcRect/>
          <a:stretch>
            <a:fillRect/>
          </a:stretch>
        </p:blipFill>
        <p:spPr bwMode="auto">
          <a:xfrm>
            <a:off x="0" y="908720"/>
            <a:ext cx="9144000" cy="4680520"/>
          </a:xfrm>
          <a:prstGeom prst="rect">
            <a:avLst/>
          </a:prstGeom>
          <a:noFill/>
          <a:ln w="9525">
            <a:noFill/>
            <a:miter lim="800000"/>
            <a:headEnd/>
            <a:tailEnd/>
          </a:ln>
          <a:effectLst/>
        </p:spPr>
      </p:pic>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3729" y="6235700"/>
            <a:ext cx="639763" cy="622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7924800" cy="490066"/>
          </a:xfrm>
        </p:spPr>
        <p:txBody>
          <a:bodyPr/>
          <a:lstStyle/>
          <a:p>
            <a:r>
              <a:rPr lang="en-IN" sz="3200" b="1" i="1" cap="none" dirty="0"/>
              <a:t>Original plot</a:t>
            </a:r>
            <a:endParaRPr lang="en-US" dirty="0"/>
          </a:p>
        </p:txBody>
      </p:sp>
      <p:pic>
        <p:nvPicPr>
          <p:cNvPr id="179202" name="Picture 2"/>
          <p:cNvPicPr>
            <a:picLocks noChangeAspect="1" noChangeArrowheads="1"/>
          </p:cNvPicPr>
          <p:nvPr/>
        </p:nvPicPr>
        <p:blipFill>
          <a:blip r:embed="rId2"/>
          <a:srcRect/>
          <a:stretch>
            <a:fillRect/>
          </a:stretch>
        </p:blipFill>
        <p:spPr bwMode="auto">
          <a:xfrm>
            <a:off x="683568" y="801321"/>
            <a:ext cx="7848872" cy="4787919"/>
          </a:xfrm>
          <a:prstGeom prst="rect">
            <a:avLst/>
          </a:prstGeom>
          <a:noFill/>
          <a:ln w="9525">
            <a:noFill/>
            <a:miter lim="800000"/>
            <a:headEnd/>
            <a:tailEnd/>
          </a:ln>
          <a:effectLst/>
        </p:spPr>
      </p:pic>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3729" y="6235700"/>
            <a:ext cx="639763" cy="622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7224" y="274638"/>
            <a:ext cx="7677176" cy="490066"/>
          </a:xfrm>
        </p:spPr>
        <p:txBody>
          <a:bodyPr/>
          <a:lstStyle/>
          <a:p>
            <a:r>
              <a:rPr lang="en-IN" sz="2800" b="1" i="1" cap="none" dirty="0"/>
              <a:t>Regression output to find trend</a:t>
            </a:r>
            <a:endParaRPr lang="en-US" dirty="0"/>
          </a:p>
        </p:txBody>
      </p:sp>
      <p:pic>
        <p:nvPicPr>
          <p:cNvPr id="180227" name="Picture 3"/>
          <p:cNvPicPr>
            <a:picLocks noGrp="1" noChangeAspect="1" noChangeArrowheads="1"/>
          </p:cNvPicPr>
          <p:nvPr>
            <p:ph sz="quarter" idx="13"/>
          </p:nvPr>
        </p:nvPicPr>
        <p:blipFill>
          <a:blip r:embed="rId2"/>
          <a:srcRect/>
          <a:stretch>
            <a:fillRect/>
          </a:stretch>
        </p:blipFill>
        <p:spPr bwMode="auto">
          <a:xfrm>
            <a:off x="392398" y="909765"/>
            <a:ext cx="8428074" cy="4535459"/>
          </a:xfrm>
          <a:prstGeom prst="rect">
            <a:avLst/>
          </a:prstGeom>
          <a:noFill/>
          <a:ln w="9525">
            <a:noFill/>
            <a:miter lim="800000"/>
            <a:headEnd/>
            <a:tailEnd/>
          </a:ln>
          <a:effectLst/>
        </p:spPr>
      </p:pic>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3729" y="6235700"/>
            <a:ext cx="639763" cy="622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Grp="1" noChangeAspect="1" noChangeArrowheads="1"/>
          </p:cNvPicPr>
          <p:nvPr>
            <p:ph sz="quarter" idx="13"/>
          </p:nvPr>
        </p:nvPicPr>
        <p:blipFill>
          <a:blip r:embed="rId2">
            <a:extLst>
              <a:ext uri="{28A0092B-C50C-407E-A947-70E740481C1C}">
                <a14:useLocalDpi xmlns:a14="http://schemas.microsoft.com/office/drawing/2010/main" val="0"/>
              </a:ext>
            </a:extLst>
          </a:blip>
          <a:stretch>
            <a:fillRect/>
          </a:stretch>
        </p:blipFill>
        <p:spPr bwMode="auto">
          <a:xfrm>
            <a:off x="1043608" y="1052736"/>
            <a:ext cx="7110789" cy="39604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33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4237" y="6235700"/>
            <a:ext cx="639763" cy="622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4044097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5786" y="274638"/>
            <a:ext cx="7748614" cy="490066"/>
          </a:xfrm>
        </p:spPr>
        <p:txBody>
          <a:bodyPr>
            <a:normAutofit fontScale="90000"/>
          </a:bodyPr>
          <a:lstStyle/>
          <a:p>
            <a:r>
              <a:rPr lang="en-IN" sz="3200" b="1" i="1" cap="none" dirty="0"/>
              <a:t>Forecasted plot</a:t>
            </a:r>
            <a:endParaRPr lang="en-US" sz="3200" b="1" i="1" cap="none" dirty="0"/>
          </a:p>
        </p:txBody>
      </p:sp>
      <p:pic>
        <p:nvPicPr>
          <p:cNvPr id="94210" name="Picture 2"/>
          <p:cNvPicPr>
            <a:picLocks noChangeAspect="1" noChangeArrowheads="1"/>
          </p:cNvPicPr>
          <p:nvPr/>
        </p:nvPicPr>
        <p:blipFill>
          <a:blip r:embed="rId2"/>
          <a:srcRect/>
          <a:stretch>
            <a:fillRect/>
          </a:stretch>
        </p:blipFill>
        <p:spPr bwMode="auto">
          <a:xfrm>
            <a:off x="755576" y="764704"/>
            <a:ext cx="7526669" cy="4838736"/>
          </a:xfrm>
          <a:prstGeom prst="rect">
            <a:avLst/>
          </a:prstGeom>
          <a:noFill/>
          <a:ln w="12700">
            <a:solidFill>
              <a:schemeClr val="tx1"/>
            </a:solidFill>
            <a:miter lim="800000"/>
            <a:headEnd/>
            <a:tailEnd/>
          </a:ln>
          <a:effectLst/>
        </p:spPr>
      </p:pic>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3729" y="6235700"/>
            <a:ext cx="639763" cy="622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4348" y="428604"/>
            <a:ext cx="7820052" cy="1285884"/>
          </a:xfrm>
        </p:spPr>
        <p:txBody>
          <a:bodyPr/>
          <a:lstStyle/>
          <a:p>
            <a:r>
              <a:rPr lang="en-US" sz="3600" b="1" i="1" cap="none" dirty="0"/>
              <a:t>Conclusion</a:t>
            </a:r>
          </a:p>
        </p:txBody>
      </p:sp>
      <p:sp>
        <p:nvSpPr>
          <p:cNvPr id="3" name="Content Placeholder 2"/>
          <p:cNvSpPr>
            <a:spLocks noGrp="1"/>
          </p:cNvSpPr>
          <p:nvPr>
            <p:ph sz="quarter" idx="13"/>
          </p:nvPr>
        </p:nvSpPr>
        <p:spPr>
          <a:xfrm>
            <a:off x="609600" y="2500306"/>
            <a:ext cx="7924800" cy="3214694"/>
          </a:xfrm>
        </p:spPr>
        <p:txBody>
          <a:bodyPr>
            <a:normAutofit/>
          </a:bodyPr>
          <a:lstStyle/>
          <a:p>
            <a:pPr algn="just"/>
            <a:r>
              <a:rPr lang="en-US" sz="2400" dirty="0"/>
              <a:t>All of these statistical methods can help us to answer each of those six research questions.</a:t>
            </a:r>
          </a:p>
          <a:p>
            <a:pPr algn="just"/>
            <a:endParaRPr lang="en-US" sz="2400" dirty="0"/>
          </a:p>
          <a:p>
            <a:pPr algn="just"/>
            <a:r>
              <a:rPr lang="en-US" sz="2400" dirty="0"/>
              <a:t>By which, </a:t>
            </a:r>
            <a:r>
              <a:rPr lang="en-US" sz="2400" dirty="0" err="1"/>
              <a:t>Mr</a:t>
            </a:r>
            <a:r>
              <a:rPr lang="en-US" sz="2400" dirty="0"/>
              <a:t> </a:t>
            </a:r>
            <a:r>
              <a:rPr lang="en-US" sz="2400" dirty="0" err="1"/>
              <a:t>Menon</a:t>
            </a:r>
            <a:r>
              <a:rPr lang="en-US" sz="2400" dirty="0"/>
              <a:t> can identify the problems and solve them.</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Grp="1" noChangeAspect="1" noChangeArrowheads="1"/>
          </p:cNvPicPr>
          <p:nvPr>
            <p:ph sz="quarter" idx="13"/>
          </p:nvPr>
        </p:nvPicPr>
        <p:blipFill>
          <a:blip r:embed="rId2">
            <a:extLst>
              <a:ext uri="{28A0092B-C50C-407E-A947-70E740481C1C}">
                <a14:useLocalDpi xmlns:a14="http://schemas.microsoft.com/office/drawing/2010/main" val="0"/>
              </a:ext>
            </a:extLst>
          </a:blip>
          <a:stretch>
            <a:fillRect/>
          </a:stretch>
        </p:blipFill>
        <p:spPr bwMode="auto">
          <a:xfrm>
            <a:off x="3151923" y="1600200"/>
            <a:ext cx="2840153"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90850" y="1138238"/>
            <a:ext cx="3162300" cy="4581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36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04237" y="6235700"/>
            <a:ext cx="639763" cy="622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795590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Grp="1" noChangeAspect="1" noChangeArrowheads="1"/>
          </p:cNvPicPr>
          <p:nvPr>
            <p:ph sz="quarter" idx="13"/>
          </p:nvPr>
        </p:nvPicPr>
        <p:blipFill>
          <a:blip r:embed="rId2">
            <a:extLst>
              <a:ext uri="{28A0092B-C50C-407E-A947-70E740481C1C}">
                <a14:useLocalDpi xmlns:a14="http://schemas.microsoft.com/office/drawing/2010/main" val="0"/>
              </a:ext>
            </a:extLst>
          </a:blip>
          <a:stretch>
            <a:fillRect/>
          </a:stretch>
        </p:blipFill>
        <p:spPr bwMode="auto">
          <a:xfrm>
            <a:off x="3151923" y="1600200"/>
            <a:ext cx="2840153"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38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4237" y="6235700"/>
            <a:ext cx="639763" cy="622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942534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Grp="1" noChangeAspect="1" noChangeArrowheads="1"/>
          </p:cNvPicPr>
          <p:nvPr>
            <p:ph sz="quarter" idx="13"/>
          </p:nvPr>
        </p:nvPicPr>
        <p:blipFill>
          <a:blip r:embed="rId2">
            <a:extLst>
              <a:ext uri="{28A0092B-C50C-407E-A947-70E740481C1C}">
                <a14:useLocalDpi xmlns:a14="http://schemas.microsoft.com/office/drawing/2010/main" val="0"/>
              </a:ext>
            </a:extLst>
          </a:blip>
          <a:stretch>
            <a:fillRect/>
          </a:stretch>
        </p:blipFill>
        <p:spPr bwMode="auto">
          <a:xfrm>
            <a:off x="3151923" y="1600200"/>
            <a:ext cx="2840153"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41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4237" y="6235700"/>
            <a:ext cx="639763" cy="622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311957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i="1" cap="none" dirty="0"/>
              <a:t>Case 1</a:t>
            </a:r>
          </a:p>
        </p:txBody>
      </p:sp>
      <p:sp>
        <p:nvSpPr>
          <p:cNvPr id="3" name="Content Placeholder 2"/>
          <p:cNvSpPr>
            <a:spLocks noGrp="1"/>
          </p:cNvSpPr>
          <p:nvPr>
            <p:ph sz="quarter" idx="13"/>
          </p:nvPr>
        </p:nvSpPr>
        <p:spPr>
          <a:xfrm>
            <a:off x="457200" y="2209800"/>
            <a:ext cx="8229600" cy="3916363"/>
          </a:xfrm>
        </p:spPr>
        <p:txBody>
          <a:bodyPr>
            <a:normAutofit/>
          </a:bodyPr>
          <a:lstStyle/>
          <a:p>
            <a:pPr marL="0" indent="0" algn="just">
              <a:buNone/>
            </a:pPr>
            <a:r>
              <a:rPr lang="en-US" sz="2400" dirty="0"/>
              <a:t>On the morning of Feb 3, 2012, deputy general manager of Mahindra &amp; Mahindra Ltd, Farm Division (MMFD), received a telephone call from a dealer. Dealer was complaining about the irregular and short supply of tractors from the company stockyard. He finally ended the call after assuring the dealer that he would get the problem resolved.</a:t>
            </a:r>
          </a:p>
        </p:txBody>
      </p:sp>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14575" y="6234764"/>
            <a:ext cx="657379" cy="6400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913988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Grp="1" noChangeAspect="1" noChangeArrowheads="1"/>
          </p:cNvPicPr>
          <p:nvPr>
            <p:ph sz="quarter" idx="13"/>
          </p:nvPr>
        </p:nvPicPr>
        <p:blipFill>
          <a:blip r:embed="rId2">
            <a:extLst>
              <a:ext uri="{28A0092B-C50C-407E-A947-70E740481C1C}">
                <a14:useLocalDpi xmlns:a14="http://schemas.microsoft.com/office/drawing/2010/main" val="0"/>
              </a:ext>
            </a:extLst>
          </a:blip>
          <a:stretch>
            <a:fillRect/>
          </a:stretch>
        </p:blipFill>
        <p:spPr bwMode="auto">
          <a:xfrm>
            <a:off x="3151923" y="1600200"/>
            <a:ext cx="2840153"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43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4237" y="6235700"/>
            <a:ext cx="639763" cy="622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524306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85800"/>
            <a:ext cx="8229600" cy="914400"/>
          </a:xfrm>
        </p:spPr>
        <p:txBody>
          <a:bodyPr>
            <a:normAutofit/>
          </a:bodyPr>
          <a:lstStyle/>
          <a:p>
            <a:r>
              <a:rPr lang="en-US" sz="3600" b="1" i="1" cap="none" dirty="0"/>
              <a:t>1</a:t>
            </a:r>
            <a:r>
              <a:rPr lang="en-US" sz="3600" b="1" i="1" cap="none" baseline="30000" dirty="0"/>
              <a:t>st</a:t>
            </a:r>
            <a:r>
              <a:rPr lang="en-US" sz="3600" b="1" i="1" cap="none" dirty="0"/>
              <a:t> hypothesis</a:t>
            </a:r>
          </a:p>
        </p:txBody>
      </p:sp>
      <p:sp>
        <p:nvSpPr>
          <p:cNvPr id="3" name="Content Placeholder 2"/>
          <p:cNvSpPr>
            <a:spLocks noGrp="1"/>
          </p:cNvSpPr>
          <p:nvPr>
            <p:ph sz="quarter" idx="13"/>
          </p:nvPr>
        </p:nvSpPr>
        <p:spPr>
          <a:xfrm>
            <a:off x="457200" y="2438400"/>
            <a:ext cx="8229600" cy="3687763"/>
          </a:xfrm>
        </p:spPr>
        <p:txBody>
          <a:bodyPr>
            <a:normAutofit/>
          </a:bodyPr>
          <a:lstStyle/>
          <a:p>
            <a:r>
              <a:rPr lang="en-US" sz="2400" dirty="0"/>
              <a:t>H</a:t>
            </a:r>
            <a:r>
              <a:rPr lang="en-US" sz="2400" baseline="-25000" dirty="0"/>
              <a:t>0</a:t>
            </a:r>
            <a:r>
              <a:rPr lang="en-US" sz="2400" dirty="0"/>
              <a:t>: Mean sales of peak season 1 (April to June) = Mean sales of peak season 2 (September to November)</a:t>
            </a:r>
          </a:p>
          <a:p>
            <a:pPr marL="0" indent="0">
              <a:buNone/>
            </a:pPr>
            <a:endParaRPr lang="en-US" sz="2400" dirty="0"/>
          </a:p>
          <a:p>
            <a:r>
              <a:rPr lang="en-US" sz="2400" dirty="0"/>
              <a:t>H</a:t>
            </a:r>
            <a:r>
              <a:rPr lang="en-US" sz="2400" baseline="-25000" dirty="0"/>
              <a:t>1</a:t>
            </a:r>
            <a:r>
              <a:rPr lang="en-US" sz="2400" dirty="0"/>
              <a:t>: Mean sales of peak season 1 (April to June) ≠ Mean sales of peak season 2 (September to November)</a:t>
            </a:r>
          </a:p>
          <a:p>
            <a:endParaRPr lang="en-US" sz="2400" dirty="0"/>
          </a:p>
        </p:txBody>
      </p:sp>
      <p:pic>
        <p:nvPicPr>
          <p:cNvPr id="194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04237" y="6248385"/>
            <a:ext cx="639763" cy="622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245735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i="1" cap="none" dirty="0"/>
              <a:t>2</a:t>
            </a:r>
            <a:r>
              <a:rPr lang="en-US" b="1" i="1" cap="none" baseline="30000" dirty="0"/>
              <a:t>nd</a:t>
            </a:r>
            <a:r>
              <a:rPr lang="en-US" b="1" i="1" cap="none" dirty="0"/>
              <a:t> hypothesis</a:t>
            </a:r>
            <a:endParaRPr lang="en-US" cap="none" dirty="0"/>
          </a:p>
        </p:txBody>
      </p:sp>
      <p:sp>
        <p:nvSpPr>
          <p:cNvPr id="3" name="Content Placeholder 2"/>
          <p:cNvSpPr>
            <a:spLocks noGrp="1"/>
          </p:cNvSpPr>
          <p:nvPr>
            <p:ph sz="quarter" idx="13"/>
          </p:nvPr>
        </p:nvSpPr>
        <p:spPr>
          <a:xfrm>
            <a:off x="457200" y="1905000"/>
            <a:ext cx="8229600" cy="4221163"/>
          </a:xfrm>
        </p:spPr>
        <p:txBody>
          <a:bodyPr/>
          <a:lstStyle/>
          <a:p>
            <a:pPr algn="just"/>
            <a:r>
              <a:rPr lang="en-US" sz="2400" dirty="0"/>
              <a:t>H</a:t>
            </a:r>
            <a:r>
              <a:rPr lang="en-US" sz="2400" baseline="-25000" dirty="0"/>
              <a:t>0 </a:t>
            </a:r>
            <a:r>
              <a:rPr lang="en-US" sz="2400" dirty="0"/>
              <a:t>: Mean sales of peak season(April to June &amp; September to November) = Mean sales of lean season(Rest of the months)</a:t>
            </a:r>
          </a:p>
          <a:p>
            <a:pPr marL="0" indent="0" algn="just">
              <a:buNone/>
            </a:pPr>
            <a:endParaRPr lang="en-US" sz="2400" dirty="0"/>
          </a:p>
          <a:p>
            <a:pPr algn="just"/>
            <a:r>
              <a:rPr lang="en-US" sz="2400" dirty="0"/>
              <a:t>H</a:t>
            </a:r>
            <a:r>
              <a:rPr lang="en-US" sz="2400" baseline="-25000" dirty="0"/>
              <a:t>1 </a:t>
            </a:r>
            <a:r>
              <a:rPr lang="en-US" sz="2400" dirty="0"/>
              <a:t>: Mean sales of peak season(April to June &amp; September to November) &gt; Mean sales of lean season(Rest of the months)</a:t>
            </a:r>
          </a:p>
          <a:p>
            <a:pPr algn="just"/>
            <a:endParaRPr lang="en-US" dirty="0"/>
          </a:p>
        </p:txBody>
      </p:sp>
      <p:pic>
        <p:nvPicPr>
          <p:cNvPr id="204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04237" y="6235700"/>
            <a:ext cx="639763" cy="622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291208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i="1" cap="none" dirty="0"/>
              <a:t>3</a:t>
            </a:r>
            <a:r>
              <a:rPr lang="en-US" b="1" i="1" cap="none" baseline="30000" dirty="0"/>
              <a:t>rd</a:t>
            </a:r>
            <a:r>
              <a:rPr lang="en-US" b="1" i="1" cap="none" dirty="0"/>
              <a:t> hypothesis</a:t>
            </a:r>
            <a:endParaRPr lang="en-US" cap="none" dirty="0"/>
          </a:p>
        </p:txBody>
      </p:sp>
      <p:sp>
        <p:nvSpPr>
          <p:cNvPr id="3" name="Content Placeholder 2"/>
          <p:cNvSpPr>
            <a:spLocks noGrp="1"/>
          </p:cNvSpPr>
          <p:nvPr>
            <p:ph sz="quarter" idx="13"/>
          </p:nvPr>
        </p:nvSpPr>
        <p:spPr>
          <a:xfrm>
            <a:off x="457200" y="1981200"/>
            <a:ext cx="8229600" cy="4144963"/>
          </a:xfrm>
        </p:spPr>
        <p:txBody>
          <a:bodyPr>
            <a:normAutofit/>
          </a:bodyPr>
          <a:lstStyle/>
          <a:p>
            <a:pPr algn="just"/>
            <a:r>
              <a:rPr lang="en-US" sz="2400" dirty="0"/>
              <a:t>H</a:t>
            </a:r>
            <a:r>
              <a:rPr lang="en-US" sz="2400" baseline="-25000" dirty="0"/>
              <a:t>0 </a:t>
            </a:r>
            <a:r>
              <a:rPr lang="en-US" sz="2400" dirty="0"/>
              <a:t>: Mean sales of peak season (2008)=Mean sales of peak season (2009)=Mean sales of peak season (2010)=Mean sales of peak season (2011) </a:t>
            </a:r>
          </a:p>
          <a:p>
            <a:pPr marL="0" indent="0" algn="just">
              <a:buNone/>
            </a:pPr>
            <a:endParaRPr lang="en-US" sz="2400" dirty="0"/>
          </a:p>
          <a:p>
            <a:pPr algn="just"/>
            <a:r>
              <a:rPr lang="en-US" sz="2400" dirty="0"/>
              <a:t>H</a:t>
            </a:r>
            <a:r>
              <a:rPr lang="en-US" sz="2400" baseline="-25000" dirty="0"/>
              <a:t>1 </a:t>
            </a:r>
            <a:r>
              <a:rPr lang="en-US" sz="2400" dirty="0"/>
              <a:t>: Mean sales of peak season (2008)≠Mean sales of peak season (2009)≠Mean sales of peak season (2010)≠Mean sales of peak season (2011) </a:t>
            </a:r>
          </a:p>
          <a:p>
            <a:endParaRPr lang="en-US" dirty="0"/>
          </a:p>
        </p:txBody>
      </p:sp>
      <p:pic>
        <p:nvPicPr>
          <p:cNvPr id="215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04237" y="6235700"/>
            <a:ext cx="639763" cy="622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079046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9600" y="571480"/>
            <a:ext cx="7924800" cy="1571636"/>
          </a:xfrm>
        </p:spPr>
        <p:txBody>
          <a:bodyPr/>
          <a:lstStyle/>
          <a:p>
            <a:r>
              <a:rPr lang="en-US" b="1" i="1" cap="none" dirty="0"/>
              <a:t/>
            </a:r>
            <a:br>
              <a:rPr lang="en-US" b="1" i="1" cap="none" dirty="0"/>
            </a:br>
            <a:r>
              <a:rPr lang="en-US" sz="3200" b="1" i="1" cap="none" dirty="0"/>
              <a:t>Which test for hypothesis 1?</a:t>
            </a:r>
            <a:br>
              <a:rPr lang="en-US" sz="3200" b="1" i="1" cap="none" dirty="0"/>
            </a:br>
            <a:r>
              <a:rPr lang="en-US" sz="3200" b="1" i="1" cap="none" dirty="0"/>
              <a:t/>
            </a:r>
            <a:br>
              <a:rPr lang="en-US" sz="3200" b="1" i="1" cap="none" dirty="0"/>
            </a:br>
            <a:r>
              <a:rPr lang="en-US" b="1" i="1" cap="none" dirty="0"/>
              <a:t>Test statistics for one sample case</a:t>
            </a:r>
          </a:p>
        </p:txBody>
      </p:sp>
      <p:pic>
        <p:nvPicPr>
          <p:cNvPr id="1026" name="Picture 2"/>
          <p:cNvPicPr>
            <a:picLocks noGrp="1" noChangeAspect="1" noChangeArrowheads="1"/>
          </p:cNvPicPr>
          <p:nvPr>
            <p:ph sz="quarter" idx="13"/>
          </p:nvPr>
        </p:nvPicPr>
        <p:blipFill>
          <a:blip r:embed="rId2">
            <a:extLst>
              <a:ext uri="{28A0092B-C50C-407E-A947-70E740481C1C}">
                <a14:useLocalDpi xmlns:a14="http://schemas.microsoft.com/office/drawing/2010/main" val="0"/>
              </a:ext>
            </a:extLst>
          </a:blip>
          <a:srcRect/>
          <a:stretch>
            <a:fillRect/>
          </a:stretch>
        </p:blipFill>
        <p:spPr bwMode="auto">
          <a:xfrm>
            <a:off x="1479717" y="2895599"/>
            <a:ext cx="2286000" cy="1688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Grp="1" noChangeAspect="1" noChangeArrowheads="1"/>
          </p:cNvPicPr>
          <p:nvPr>
            <p:ph sz="quarter" idx="14"/>
          </p:nvPr>
        </p:nvPicPr>
        <p:blipFill>
          <a:blip r:embed="rId3">
            <a:extLst>
              <a:ext uri="{28A0092B-C50C-407E-A947-70E740481C1C}">
                <a14:useLocalDpi xmlns:a14="http://schemas.microsoft.com/office/drawing/2010/main" val="0"/>
              </a:ext>
            </a:extLst>
          </a:blip>
          <a:srcRect/>
          <a:stretch>
            <a:fillRect/>
          </a:stretch>
        </p:blipFill>
        <p:spPr bwMode="auto">
          <a:xfrm>
            <a:off x="5524401" y="2922968"/>
            <a:ext cx="2325979" cy="160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04237" y="6264861"/>
            <a:ext cx="639763" cy="622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727177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Grp="1" noChangeAspect="1" noChangeArrowheads="1"/>
          </p:cNvPicPr>
          <p:nvPr>
            <p:ph sz="quarter" idx="13"/>
          </p:nvPr>
        </p:nvPicPr>
        <p:blipFill>
          <a:blip r:embed="rId2">
            <a:extLst>
              <a:ext uri="{28A0092B-C50C-407E-A947-70E740481C1C}">
                <a14:useLocalDpi xmlns:a14="http://schemas.microsoft.com/office/drawing/2010/main" val="0"/>
              </a:ext>
            </a:extLst>
          </a:blip>
          <a:srcRect/>
          <a:stretch>
            <a:fillRect/>
          </a:stretch>
        </p:blipFill>
        <p:spPr bwMode="auto">
          <a:xfrm>
            <a:off x="623887" y="2643182"/>
            <a:ext cx="3414713" cy="2143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0" name="Picture 2"/>
          <p:cNvPicPr>
            <a:picLocks noGrp="1" noChangeAspect="1" noChangeArrowheads="1"/>
          </p:cNvPicPr>
          <p:nvPr>
            <p:ph sz="quarter" idx="14"/>
          </p:nvPr>
        </p:nvPicPr>
        <p:blipFill>
          <a:blip r:embed="rId3">
            <a:extLst>
              <a:ext uri="{28A0092B-C50C-407E-A947-70E740481C1C}">
                <a14:useLocalDpi xmlns:a14="http://schemas.microsoft.com/office/drawing/2010/main" val="0"/>
              </a:ext>
            </a:extLst>
          </a:blip>
          <a:stretch>
            <a:fillRect/>
          </a:stretch>
        </p:blipFill>
        <p:spPr bwMode="auto">
          <a:xfrm>
            <a:off x="4876800" y="2643182"/>
            <a:ext cx="3438144" cy="2143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itle 3"/>
          <p:cNvSpPr>
            <a:spLocks noGrp="1"/>
          </p:cNvSpPr>
          <p:nvPr>
            <p:ph type="title"/>
          </p:nvPr>
        </p:nvSpPr>
        <p:spPr>
          <a:xfrm>
            <a:off x="457200" y="1071546"/>
            <a:ext cx="8229600" cy="1000132"/>
          </a:xfrm>
        </p:spPr>
        <p:txBody>
          <a:bodyPr>
            <a:normAutofit fontScale="90000"/>
          </a:bodyPr>
          <a:lstStyle/>
          <a:p>
            <a:r>
              <a:rPr lang="en-US" sz="3600" b="1" i="1" cap="none" dirty="0"/>
              <a:t>Which test for hypothesis 1?</a:t>
            </a:r>
            <a:br>
              <a:rPr lang="en-US" sz="3600" b="1" i="1" cap="none" dirty="0"/>
            </a:br>
            <a:r>
              <a:rPr lang="en-US" sz="3600" b="1" i="1" cap="none" dirty="0"/>
              <a:t/>
            </a:r>
            <a:br>
              <a:rPr lang="en-US" sz="3600" b="1" i="1" cap="none" dirty="0"/>
            </a:br>
            <a:r>
              <a:rPr lang="en-US" sz="3200" b="1" i="1" cap="none" dirty="0"/>
              <a:t> Test statistics for two sample case</a:t>
            </a:r>
            <a:endParaRPr lang="en-US" sz="3600" b="1" i="1" cap="none" dirty="0"/>
          </a:p>
        </p:txBody>
      </p:sp>
      <p:pic>
        <p:nvPicPr>
          <p:cNvPr id="2253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04237" y="6235700"/>
            <a:ext cx="639763" cy="622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829302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sz="3600" b="1" i="1" cap="none" dirty="0"/>
              <a:t>Decision</a:t>
            </a:r>
          </a:p>
        </p:txBody>
      </p:sp>
      <p:pic>
        <p:nvPicPr>
          <p:cNvPr id="3074" name="Picture 2"/>
          <p:cNvPicPr>
            <a:picLocks noGrp="1" noChangeAspect="1" noChangeArrowheads="1"/>
          </p:cNvPicPr>
          <p:nvPr>
            <p:ph sz="quarter" idx="13"/>
          </p:nvPr>
        </p:nvPicPr>
        <p:blipFill>
          <a:blip r:embed="rId2" cstate="print">
            <a:extLst>
              <a:ext uri="{BEBA8EAE-BF5A-486C-A8C5-ECC9F3942E4B}">
                <a14:imgProps xmlns:a14="http://schemas.microsoft.com/office/drawing/2010/main">
                  <a14:imgLayer r:embed="rId3">
                    <a14:imgEffect>
                      <a14:sharpenSoften amount="64000"/>
                    </a14:imgEffect>
                  </a14:imgLayer>
                </a14:imgProps>
              </a:ext>
              <a:ext uri="{28A0092B-C50C-407E-A947-70E740481C1C}">
                <a14:useLocalDpi xmlns:a14="http://schemas.microsoft.com/office/drawing/2010/main" val="0"/>
              </a:ext>
            </a:extLst>
          </a:blip>
          <a:stretch>
            <a:fillRect/>
          </a:stretch>
        </p:blipFill>
        <p:spPr bwMode="auto">
          <a:xfrm>
            <a:off x="2154362" y="1600200"/>
            <a:ext cx="4835275" cy="4114800"/>
          </a:xfrm>
          <a:prstGeom prst="rect">
            <a:avLst/>
          </a:prstGeom>
          <a:noFill/>
          <a:ln w="19050">
            <a:solidFill>
              <a:srgbClr val="C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55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04237" y="6235700"/>
            <a:ext cx="639763" cy="622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746601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Grp="1" noChangeAspect="1" noChangeArrowheads="1"/>
          </p:cNvPicPr>
          <p:nvPr>
            <p:ph sz="quarter" idx="13"/>
          </p:nvPr>
        </p:nvPicPr>
        <p:blipFill>
          <a:blip r:embed="rId2">
            <a:extLst>
              <a:ext uri="{BEBA8EAE-BF5A-486C-A8C5-ECC9F3942E4B}">
                <a14:imgProps xmlns:a14="http://schemas.microsoft.com/office/drawing/2010/main">
                  <a14:imgLayer r:embed="rId3">
                    <a14:imgEffect>
                      <a14:sharpenSoften amount="52000"/>
                    </a14:imgEffect>
                  </a14:imgLayer>
                </a14:imgProps>
              </a:ext>
              <a:ext uri="{28A0092B-C50C-407E-A947-70E740481C1C}">
                <a14:useLocalDpi xmlns:a14="http://schemas.microsoft.com/office/drawing/2010/main" val="0"/>
              </a:ext>
            </a:extLst>
          </a:blip>
          <a:stretch>
            <a:fillRect/>
          </a:stretch>
        </p:blipFill>
        <p:spPr bwMode="auto">
          <a:xfrm>
            <a:off x="2666734" y="2528730"/>
            <a:ext cx="3810532" cy="2257740"/>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57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04237" y="6235700"/>
            <a:ext cx="639763" cy="622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367224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74638"/>
            <a:ext cx="7696200" cy="1143000"/>
          </a:xfrm>
        </p:spPr>
        <p:txBody>
          <a:bodyPr>
            <a:normAutofit/>
          </a:bodyPr>
          <a:lstStyle/>
          <a:p>
            <a:r>
              <a:rPr lang="en-US" sz="3200" b="1" i="1" cap="none" dirty="0"/>
              <a:t>One and two tailed test</a:t>
            </a:r>
          </a:p>
        </p:txBody>
      </p:sp>
      <p:pic>
        <p:nvPicPr>
          <p:cNvPr id="6146" name="Picture 2"/>
          <p:cNvPicPr>
            <a:picLocks noGrp="1" noChangeAspect="1" noChangeArrowheads="1"/>
          </p:cNvPicPr>
          <p:nvPr>
            <p:ph sz="quarter" idx="13"/>
          </p:nvPr>
        </p:nvPicPr>
        <p:blipFill>
          <a:blip r:embed="rId2">
            <a:extLst>
              <a:ext uri="{BEBA8EAE-BF5A-486C-A8C5-ECC9F3942E4B}">
                <a14:imgProps xmlns:a14="http://schemas.microsoft.com/office/drawing/2010/main">
                  <a14:imgLayer r:embed="rId3">
                    <a14:imgEffect>
                      <a14:sharpenSoften amount="37000"/>
                    </a14:imgEffect>
                  </a14:imgLayer>
                </a14:imgProps>
              </a:ext>
              <a:ext uri="{28A0092B-C50C-407E-A947-70E740481C1C}">
                <a14:useLocalDpi xmlns:a14="http://schemas.microsoft.com/office/drawing/2010/main" val="0"/>
              </a:ext>
            </a:extLst>
          </a:blip>
          <a:stretch>
            <a:fillRect/>
          </a:stretch>
        </p:blipFill>
        <p:spPr bwMode="auto">
          <a:xfrm>
            <a:off x="1601148" y="1600200"/>
            <a:ext cx="5941703" cy="4114800"/>
          </a:xfrm>
          <a:prstGeom prst="rect">
            <a:avLst/>
          </a:prstGeom>
          <a:noFill/>
          <a:ln w="222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60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04237" y="6235700"/>
            <a:ext cx="639763" cy="622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038586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idx="1"/>
          </p:nvPr>
        </p:nvSpPr>
        <p:spPr>
          <a:xfrm>
            <a:off x="722313" y="2057401"/>
            <a:ext cx="7772400" cy="1981200"/>
          </a:xfrm>
        </p:spPr>
        <p:txBody>
          <a:bodyPr>
            <a:noAutofit/>
          </a:bodyPr>
          <a:lstStyle/>
          <a:p>
            <a:pPr algn="ctr"/>
            <a:r>
              <a:rPr lang="en-US" sz="3200" b="1" i="1" dirty="0">
                <a:solidFill>
                  <a:srgbClr val="C00000"/>
                </a:solidFill>
              </a:rPr>
              <a:t>So, what is your decision?</a:t>
            </a:r>
          </a:p>
          <a:p>
            <a:pPr algn="ctr"/>
            <a:r>
              <a:rPr lang="en-US" sz="3200" b="1" i="1" dirty="0">
                <a:solidFill>
                  <a:srgbClr val="C00000"/>
                </a:solidFill>
              </a:rPr>
              <a:t>Z or t test?</a:t>
            </a:r>
          </a:p>
          <a:p>
            <a:pPr algn="ctr"/>
            <a:r>
              <a:rPr lang="en-US" sz="3200" b="1" i="1" dirty="0">
                <a:solidFill>
                  <a:srgbClr val="C00000"/>
                </a:solidFill>
              </a:rPr>
              <a:t>1 or 2 tailed test?</a:t>
            </a:r>
          </a:p>
        </p:txBody>
      </p:sp>
      <p:pic>
        <p:nvPicPr>
          <p:cNvPr id="266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04237" y="6264861"/>
            <a:ext cx="639763" cy="622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912455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685800"/>
            <a:ext cx="7924800" cy="1066800"/>
          </a:xfrm>
        </p:spPr>
        <p:txBody>
          <a:bodyPr/>
          <a:lstStyle/>
          <a:p>
            <a:r>
              <a:rPr lang="en-US" b="1" i="1" cap="none" dirty="0"/>
              <a:t>Company at a glance</a:t>
            </a:r>
          </a:p>
        </p:txBody>
      </p:sp>
      <p:sp>
        <p:nvSpPr>
          <p:cNvPr id="3" name="Content Placeholder 2"/>
          <p:cNvSpPr>
            <a:spLocks noGrp="1"/>
          </p:cNvSpPr>
          <p:nvPr>
            <p:ph sz="quarter" idx="13"/>
          </p:nvPr>
        </p:nvSpPr>
        <p:spPr>
          <a:xfrm>
            <a:off x="609600" y="2438400"/>
            <a:ext cx="7924800" cy="3276600"/>
          </a:xfrm>
        </p:spPr>
        <p:txBody>
          <a:bodyPr/>
          <a:lstStyle/>
          <a:p>
            <a:pPr marL="0" indent="0" algn="just">
              <a:buNone/>
            </a:pPr>
            <a:r>
              <a:rPr lang="en-US" sz="2400" dirty="0"/>
              <a:t>Mahindra &amp; Mahindra LTD was founded in 1945,  it is a multinational company group worth of US$15.4 billion. MMFD provided tractors and agricultural equipment under ‘Mahindra Tractor’ brand name. It had four tractor manufacturing facilities in India, two in China, one in Australia and three in United States. It had been the largest tractor producer in India since 1983.</a:t>
            </a:r>
          </a:p>
          <a:p>
            <a:pPr algn="just"/>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04237" y="6234220"/>
            <a:ext cx="639763" cy="622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55458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9600" y="762000"/>
            <a:ext cx="7924800" cy="1066800"/>
          </a:xfrm>
        </p:spPr>
        <p:txBody>
          <a:bodyPr/>
          <a:lstStyle/>
          <a:p>
            <a:r>
              <a:rPr lang="en-US" b="1" i="1" cap="none" dirty="0"/>
              <a:t>What is p-value</a:t>
            </a:r>
            <a:br>
              <a:rPr lang="en-US" b="1" i="1" cap="none" dirty="0"/>
            </a:br>
            <a:endParaRPr lang="en-US" b="1" i="1" cap="none" dirty="0"/>
          </a:p>
        </p:txBody>
      </p:sp>
      <p:sp>
        <p:nvSpPr>
          <p:cNvPr id="5" name="Content Placeholder 4"/>
          <p:cNvSpPr>
            <a:spLocks noGrp="1"/>
          </p:cNvSpPr>
          <p:nvPr>
            <p:ph sz="quarter" idx="13"/>
          </p:nvPr>
        </p:nvSpPr>
        <p:spPr>
          <a:xfrm>
            <a:off x="609600" y="2209800"/>
            <a:ext cx="7924800" cy="3505200"/>
          </a:xfrm>
        </p:spPr>
        <p:txBody>
          <a:bodyPr>
            <a:normAutofit/>
          </a:bodyPr>
          <a:lstStyle/>
          <a:p>
            <a:pPr marL="0" indent="0" algn="just">
              <a:buNone/>
            </a:pPr>
            <a:r>
              <a:rPr lang="en-US" sz="2000" dirty="0"/>
              <a:t>In statistics, the p-value is the probability of obtaining results as extreme as the observed results of a statistical hypothesis test, assuming that the null hypothesis is correct. The p-value is used as an alternative to rejection points to provide the smallest level of significance at which the null hypothesis would be rejected. A smaller p-value means that there is stronger evidence in favor of the alternative hypothesis.</a:t>
            </a:r>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04237" y="6264861"/>
            <a:ext cx="639763" cy="622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6997380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b="1" i="1" cap="none" dirty="0"/>
              <a:t>Acceptance or rejection of alternative hypothesis →p value</a:t>
            </a:r>
          </a:p>
        </p:txBody>
      </p:sp>
      <p:pic>
        <p:nvPicPr>
          <p:cNvPr id="5122" name="Picture 2"/>
          <p:cNvPicPr>
            <a:picLocks noGrp="1" noChangeAspect="1" noChangeArrowheads="1"/>
          </p:cNvPicPr>
          <p:nvPr>
            <p:ph sz="quarter" idx="13"/>
          </p:nvPr>
        </p:nvPicPr>
        <p:blipFill>
          <a:blip r:embed="rId2">
            <a:extLst>
              <a:ext uri="{28A0092B-C50C-407E-A947-70E740481C1C}">
                <a14:useLocalDpi xmlns:a14="http://schemas.microsoft.com/office/drawing/2010/main" val="0"/>
              </a:ext>
            </a:extLst>
          </a:blip>
          <a:stretch>
            <a:fillRect/>
          </a:stretch>
        </p:blipFill>
        <p:spPr bwMode="auto">
          <a:xfrm>
            <a:off x="771525" y="2119312"/>
            <a:ext cx="7600950" cy="3076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86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0538" y="6235700"/>
            <a:ext cx="639763" cy="622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316830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914400" y="274638"/>
            <a:ext cx="7620000" cy="944562"/>
          </a:xfrm>
        </p:spPr>
        <p:txBody>
          <a:bodyPr/>
          <a:lstStyle/>
          <a:p>
            <a:r>
              <a:rPr lang="en-US" sz="2400" b="1" i="1" cap="none" dirty="0"/>
              <a:t>An example</a:t>
            </a:r>
          </a:p>
        </p:txBody>
      </p:sp>
      <p:sp>
        <p:nvSpPr>
          <p:cNvPr id="6" name="Content Placeholder 5"/>
          <p:cNvSpPr>
            <a:spLocks noGrp="1"/>
          </p:cNvSpPr>
          <p:nvPr>
            <p:ph sz="quarter" idx="13"/>
          </p:nvPr>
        </p:nvSpPr>
        <p:spPr/>
        <p:txBody>
          <a:bodyPr>
            <a:normAutofit fontScale="85000" lnSpcReduction="10000"/>
          </a:bodyPr>
          <a:lstStyle/>
          <a:p>
            <a:r>
              <a:rPr lang="en-US" dirty="0"/>
              <a:t>A principal at a certain school claims that the students in his school are above average intelligence. A random sample of thirty students IQ scores have a mean score of 112.5. Is there sufficient evidence to support the principal’s claim? The mean population IQ is 100 with a standard deviation of 25.</a:t>
            </a:r>
          </a:p>
          <a:p>
            <a:endParaRPr lang="en-US" dirty="0"/>
          </a:p>
          <a:p>
            <a:pPr marL="0" indent="0">
              <a:buNone/>
            </a:pPr>
            <a:r>
              <a:rPr lang="en-US" dirty="0"/>
              <a:t> </a:t>
            </a:r>
          </a:p>
          <a:p>
            <a:r>
              <a:rPr lang="en-US" dirty="0"/>
              <a:t>Step 1: State the Null hypothesis. The accepted fact is that the population mean is 100, so: H0: μ&lt;=100.</a:t>
            </a:r>
          </a:p>
          <a:p>
            <a:endParaRPr lang="en-US" dirty="0"/>
          </a:p>
          <a:p>
            <a:r>
              <a:rPr lang="en-US" dirty="0"/>
              <a:t>Step 2: State the Alternate Hypothesis. The claim is that the students have above average IQ scores, so:</a:t>
            </a:r>
          </a:p>
          <a:p>
            <a:pPr marL="0" indent="0">
              <a:buNone/>
            </a:pPr>
            <a:r>
              <a:rPr lang="en-US" dirty="0"/>
              <a:t>        H1: μ &gt; 100.</a:t>
            </a:r>
          </a:p>
          <a:p>
            <a:r>
              <a:rPr lang="en-US" dirty="0"/>
              <a:t>The fact that we are looking for scores “greater than” a certain point means that this is a one-tailed test.</a:t>
            </a:r>
          </a:p>
          <a:p>
            <a:endParaRPr lang="en-US" dirty="0"/>
          </a:p>
          <a:p>
            <a:r>
              <a:rPr lang="en-US" dirty="0"/>
              <a:t>Step 3: Draw a picture to help you visualize the problem.</a:t>
            </a:r>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04237" y="6215082"/>
            <a:ext cx="639763" cy="622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528818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Grp="1" noChangeAspect="1" noChangeArrowheads="1"/>
          </p:cNvPicPr>
          <p:nvPr>
            <p:ph sz="quarter" idx="13"/>
          </p:nvPr>
        </p:nvPicPr>
        <p:blipFill>
          <a:blip r:embed="rId2">
            <a:extLst>
              <a:ext uri="{BEBA8EAE-BF5A-486C-A8C5-ECC9F3942E4B}">
                <a14:imgProps xmlns:a14="http://schemas.microsoft.com/office/drawing/2010/main">
                  <a14:imgLayer r:embed="rId3">
                    <a14:imgEffect>
                      <a14:sharpenSoften amount="72000"/>
                    </a14:imgEffect>
                  </a14:imgLayer>
                </a14:imgProps>
              </a:ext>
              <a:ext uri="{28A0092B-C50C-407E-A947-70E740481C1C}">
                <a14:useLocalDpi xmlns:a14="http://schemas.microsoft.com/office/drawing/2010/main" val="0"/>
              </a:ext>
            </a:extLst>
          </a:blip>
          <a:srcRect/>
          <a:stretch>
            <a:fillRect/>
          </a:stretch>
        </p:blipFill>
        <p:spPr bwMode="auto">
          <a:xfrm>
            <a:off x="2895600" y="2286000"/>
            <a:ext cx="3520242" cy="26517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04237" y="6264861"/>
            <a:ext cx="639763" cy="622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5492390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p:txBody>
          <a:bodyPr/>
          <a:lstStyle/>
          <a:p>
            <a:r>
              <a:rPr lang="en-US" dirty="0"/>
              <a:t>Step 4: State the alpha level. If you aren’t given an alpha level, use 5% (0.05).</a:t>
            </a:r>
          </a:p>
          <a:p>
            <a:endParaRPr lang="en-US" dirty="0"/>
          </a:p>
          <a:p>
            <a:r>
              <a:rPr lang="en-US" dirty="0"/>
              <a:t>Step 5: Find the rejection region area (given by your alpha level above) from the z-table. An area of .05 is equal to a z-score of 1.645.</a:t>
            </a:r>
          </a:p>
          <a:p>
            <a:endParaRPr lang="en-US" dirty="0"/>
          </a:p>
          <a:p>
            <a:r>
              <a:rPr lang="en-US" dirty="0"/>
              <a:t>Step 6: Find the test statistic using this formula: z score formula</a:t>
            </a:r>
          </a:p>
          <a:p>
            <a:pPr marL="0" indent="0">
              <a:buNone/>
            </a:pPr>
            <a:r>
              <a:rPr lang="en-US" dirty="0"/>
              <a:t>       For this set of data: z = (112.5-100) / (25/√30) = 2.74.</a:t>
            </a:r>
          </a:p>
          <a:p>
            <a:endParaRPr lang="en-US" dirty="0"/>
          </a:p>
          <a:p>
            <a:r>
              <a:rPr lang="en-US" dirty="0"/>
              <a:t>Step 6: If Step 6 is greater than Step 5, reject the null hypothesis. If it’s less than Step 5, you cannot reject the null hypothesis. In this case, it is greater (2.74 &gt; 1.645), so you can reject the null.</a:t>
            </a:r>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04237" y="6264861"/>
            <a:ext cx="639763" cy="622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6595459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9600" y="274638"/>
            <a:ext cx="7924800" cy="2925762"/>
          </a:xfrm>
        </p:spPr>
        <p:txBody>
          <a:bodyPr/>
          <a:lstStyle/>
          <a:p>
            <a:pPr algn="ctr"/>
            <a:r>
              <a:rPr lang="en-US" b="1" i="1" cap="none" dirty="0"/>
              <a:t>How to modify this with p value?</a:t>
            </a:r>
          </a:p>
        </p:txBody>
      </p:sp>
      <p:pic>
        <p:nvPicPr>
          <p:cNvPr id="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04237" y="6264861"/>
            <a:ext cx="639763" cy="622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7982814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Content Placeholder 3"/>
              <p:cNvSpPr>
                <a:spLocks noGrp="1"/>
              </p:cNvSpPr>
              <p:nvPr>
                <p:ph sz="quarter" idx="13"/>
              </p:nvPr>
            </p:nvSpPr>
            <p:spPr>
              <a:xfrm>
                <a:off x="609600" y="1981200"/>
                <a:ext cx="3733800" cy="3733800"/>
              </a:xfrm>
            </p:spPr>
            <p:txBody>
              <a:bodyPr/>
              <a:lstStyle/>
              <a:p>
                <a:r>
                  <a:rPr lang="en-US" sz="3600" u="sng" dirty="0"/>
                  <a:t>P&lt;= </a:t>
                </a:r>
                <a14:m>
                  <m:oMath xmlns:m="http://schemas.openxmlformats.org/officeDocument/2006/math">
                    <m:r>
                      <a:rPr lang="en-US" sz="3600" i="1" u="sng">
                        <a:latin typeface="Cambria Math"/>
                        <a:ea typeface="Cambria Math"/>
                      </a:rPr>
                      <m:t>𝛼</m:t>
                    </m:r>
                  </m:oMath>
                </a14:m>
                <a:endParaRPr lang="en-US" sz="3600" u="sng" dirty="0"/>
              </a:p>
              <a:p>
                <a:pPr marL="0" indent="0">
                  <a:buNone/>
                </a:pPr>
                <a:endParaRPr lang="en-US" dirty="0"/>
              </a:p>
              <a:p>
                <a:pPr marL="0" indent="0">
                  <a:buNone/>
                </a:pPr>
                <a:r>
                  <a:rPr lang="en-US" sz="2400" dirty="0"/>
                  <a:t>Reject the null hypothesis</a:t>
                </a:r>
              </a:p>
              <a:p>
                <a:pPr marL="0" indent="0">
                  <a:buNone/>
                </a:pPr>
                <a:endParaRPr lang="en-US" dirty="0"/>
              </a:p>
            </p:txBody>
          </p:sp>
        </mc:Choice>
        <mc:Fallback xmlns="">
          <p:sp>
            <p:nvSpPr>
              <p:cNvPr id="4" name="Content Placeholder 3"/>
              <p:cNvSpPr>
                <a:spLocks noGrp="1" noRot="1" noChangeAspect="1" noMove="1" noResize="1" noEditPoints="1" noAdjustHandles="1" noChangeArrowheads="1" noChangeShapeType="1" noTextEdit="1"/>
              </p:cNvSpPr>
              <p:nvPr>
                <p:ph sz="quarter" idx="13"/>
              </p:nvPr>
            </p:nvSpPr>
            <p:spPr>
              <a:xfrm>
                <a:off x="609600" y="1981200"/>
                <a:ext cx="3733800" cy="3733800"/>
              </a:xfrm>
              <a:blipFill rotWithShape="1">
                <a:blip r:embed="rId2"/>
                <a:stretch>
                  <a:fillRect l="-4405" t="-24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Content Placeholder 4"/>
              <p:cNvSpPr>
                <a:spLocks noGrp="1"/>
              </p:cNvSpPr>
              <p:nvPr>
                <p:ph sz="quarter" idx="14"/>
              </p:nvPr>
            </p:nvSpPr>
            <p:spPr>
              <a:xfrm>
                <a:off x="4800600" y="1981200"/>
                <a:ext cx="3733800" cy="3733800"/>
              </a:xfrm>
            </p:spPr>
            <p:txBody>
              <a:bodyPr/>
              <a:lstStyle/>
              <a:p>
                <a:r>
                  <a:rPr lang="en-US" sz="3600" u="sng" dirty="0"/>
                  <a:t>P &gt;</a:t>
                </a:r>
                <a14:m>
                  <m:oMath xmlns:m="http://schemas.openxmlformats.org/officeDocument/2006/math">
                    <m:r>
                      <a:rPr lang="en-US" sz="3600" i="1" u="sng">
                        <a:latin typeface="Cambria Math"/>
                        <a:ea typeface="Cambria Math"/>
                      </a:rPr>
                      <m:t>𝛼</m:t>
                    </m:r>
                  </m:oMath>
                </a14:m>
                <a:endParaRPr lang="en-US" sz="3600" u="sng" dirty="0"/>
              </a:p>
              <a:p>
                <a:endParaRPr lang="en-US" dirty="0"/>
              </a:p>
              <a:p>
                <a:pPr marL="0" indent="0">
                  <a:buNone/>
                </a:pPr>
                <a:r>
                  <a:rPr lang="en-US" sz="2400" dirty="0"/>
                  <a:t>Cannot reject the null hypothesis</a:t>
                </a:r>
              </a:p>
              <a:p>
                <a:endParaRPr lang="en-US" dirty="0"/>
              </a:p>
            </p:txBody>
          </p:sp>
        </mc:Choice>
        <mc:Fallback xmlns="">
          <p:sp>
            <p:nvSpPr>
              <p:cNvPr id="5" name="Content Placeholder 4"/>
              <p:cNvSpPr>
                <a:spLocks noGrp="1" noRot="1" noChangeAspect="1" noMove="1" noResize="1" noEditPoints="1" noAdjustHandles="1" noChangeArrowheads="1" noChangeShapeType="1" noTextEdit="1"/>
              </p:cNvSpPr>
              <p:nvPr>
                <p:ph sz="quarter" idx="14"/>
              </p:nvPr>
            </p:nvSpPr>
            <p:spPr>
              <a:xfrm>
                <a:off x="4800600" y="1981200"/>
                <a:ext cx="3733800" cy="3733800"/>
              </a:xfrm>
              <a:blipFill rotWithShape="1">
                <a:blip r:embed="rId3"/>
                <a:stretch>
                  <a:fillRect l="-4575" t="-2447"/>
                </a:stretch>
              </a:blipFill>
            </p:spPr>
            <p:txBody>
              <a:bodyPr/>
              <a:lstStyle/>
              <a:p>
                <a:r>
                  <a:rPr lang="en-US">
                    <a:noFill/>
                  </a:rPr>
                  <a:t> </a:t>
                </a:r>
              </a:p>
            </p:txBody>
          </p:sp>
        </mc:Fallback>
      </mc:AlternateContent>
      <p:sp>
        <p:nvSpPr>
          <p:cNvPr id="3" name="Title 2"/>
          <p:cNvSpPr>
            <a:spLocks noGrp="1"/>
          </p:cNvSpPr>
          <p:nvPr>
            <p:ph type="title"/>
          </p:nvPr>
        </p:nvSpPr>
        <p:spPr/>
        <p:txBody>
          <a:bodyPr/>
          <a:lstStyle/>
          <a:p>
            <a:r>
              <a:rPr lang="en-US" b="1" i="1" cap="none" dirty="0"/>
              <a:t>For a right tail test </a:t>
            </a:r>
          </a:p>
        </p:txBody>
      </p:sp>
      <p:sp>
        <p:nvSpPr>
          <p:cNvPr id="6" name="TextBox 5"/>
          <p:cNvSpPr txBox="1"/>
          <p:nvPr/>
        </p:nvSpPr>
        <p:spPr>
          <a:xfrm>
            <a:off x="4114800" y="2974019"/>
            <a:ext cx="184731" cy="369332"/>
          </a:xfrm>
          <a:prstGeom prst="rect">
            <a:avLst/>
          </a:prstGeom>
          <a:noFill/>
        </p:spPr>
        <p:txBody>
          <a:bodyPr wrap="none" rtlCol="0">
            <a:spAutoFit/>
          </a:bodyPr>
          <a:lstStyle/>
          <a:p>
            <a:endParaRPr lang="en-US" dirty="0"/>
          </a:p>
        </p:txBody>
      </p:sp>
      <p:pic>
        <p:nvPicPr>
          <p:cNvPr id="7"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04237" y="6264861"/>
            <a:ext cx="639763" cy="622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238998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1" i="1" cap="none" dirty="0"/>
              <a:t>Test statistics for proportions</a:t>
            </a:r>
          </a:p>
        </p:txBody>
      </p:sp>
      <p:pic>
        <p:nvPicPr>
          <p:cNvPr id="2050" name="Picture 2"/>
          <p:cNvPicPr>
            <a:picLocks noGrp="1" noChangeAspect="1" noChangeArrowheads="1"/>
          </p:cNvPicPr>
          <p:nvPr>
            <p:ph sz="quarter" idx="13"/>
          </p:nvPr>
        </p:nvPicPr>
        <p:blipFill>
          <a:blip r:embed="rId2">
            <a:extLst>
              <a:ext uri="{28A0092B-C50C-407E-A947-70E740481C1C}">
                <a14:useLocalDpi xmlns:a14="http://schemas.microsoft.com/office/drawing/2010/main" val="0"/>
              </a:ext>
            </a:extLst>
          </a:blip>
          <a:srcRect/>
          <a:stretch>
            <a:fillRect/>
          </a:stretch>
        </p:blipFill>
        <p:spPr bwMode="auto">
          <a:xfrm>
            <a:off x="914400" y="3048000"/>
            <a:ext cx="2743200" cy="15569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Grp="1" noChangeAspect="1" noChangeArrowheads="1"/>
          </p:cNvPicPr>
          <p:nvPr>
            <p:ph sz="quarter" idx="14"/>
          </p:nvPr>
        </p:nvPicPr>
        <p:blipFill>
          <a:blip r:embed="rId3">
            <a:extLst>
              <a:ext uri="{28A0092B-C50C-407E-A947-70E740481C1C}">
                <a14:useLocalDpi xmlns:a14="http://schemas.microsoft.com/office/drawing/2010/main" val="0"/>
              </a:ext>
            </a:extLst>
          </a:blip>
          <a:srcRect/>
          <a:stretch>
            <a:fillRect/>
          </a:stretch>
        </p:blipFill>
        <p:spPr bwMode="auto">
          <a:xfrm>
            <a:off x="4972665" y="2398667"/>
            <a:ext cx="3389670" cy="25178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04237" y="6215082"/>
            <a:ext cx="639763" cy="622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505682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1" i="1" cap="none" dirty="0"/>
              <a:t>Type I &amp; type II error</a:t>
            </a:r>
          </a:p>
        </p:txBody>
      </p:sp>
      <p:pic>
        <p:nvPicPr>
          <p:cNvPr id="2051" name="Picture 3"/>
          <p:cNvPicPr>
            <a:picLocks noGrp="1" noChangeAspect="1" noChangeArrowheads="1"/>
          </p:cNvPicPr>
          <p:nvPr>
            <p:ph sz="quarter" idx="13"/>
          </p:nvPr>
        </p:nvPicPr>
        <p:blipFill>
          <a:blip r:embed="rId2">
            <a:extLst>
              <a:ext uri="{BEBA8EAE-BF5A-486C-A8C5-ECC9F3942E4B}">
                <a14:imgProps xmlns:a14="http://schemas.microsoft.com/office/drawing/2010/main">
                  <a14:imgLayer r:embed="rId3">
                    <a14:imgEffect>
                      <a14:sharpenSoften amount="49000"/>
                    </a14:imgEffect>
                  </a14:imgLayer>
                </a14:imgProps>
              </a:ext>
              <a:ext uri="{28A0092B-C50C-407E-A947-70E740481C1C}">
                <a14:useLocalDpi xmlns:a14="http://schemas.microsoft.com/office/drawing/2010/main" val="0"/>
              </a:ext>
            </a:extLst>
          </a:blip>
          <a:srcRect/>
          <a:stretch>
            <a:fillRect/>
          </a:stretch>
        </p:blipFill>
        <p:spPr bwMode="auto">
          <a:xfrm>
            <a:off x="2133600" y="2114550"/>
            <a:ext cx="4876800" cy="3086100"/>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04237" y="6235700"/>
            <a:ext cx="639763" cy="622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969557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i="1" cap="none" dirty="0"/>
              <a:t>Calculate type I and type II error</a:t>
            </a:r>
          </a:p>
        </p:txBody>
      </p:sp>
      <p:pic>
        <p:nvPicPr>
          <p:cNvPr id="4099" name="Picture 3"/>
          <p:cNvPicPr>
            <a:picLocks noGrp="1" noChangeAspect="1" noChangeArrowheads="1"/>
          </p:cNvPicPr>
          <p:nvPr>
            <p:ph sz="quarter" idx="13"/>
          </p:nvPr>
        </p:nvPicPr>
        <p:blipFill>
          <a:blip r:embed="rId2">
            <a:extLst>
              <a:ext uri="{BEBA8EAE-BF5A-486C-A8C5-ECC9F3942E4B}">
                <a14:imgProps xmlns:a14="http://schemas.microsoft.com/office/drawing/2010/main">
                  <a14:imgLayer r:embed="rId3">
                    <a14:imgEffect>
                      <a14:sharpenSoften amount="58000"/>
                    </a14:imgEffect>
                  </a14:imgLayer>
                </a14:imgProps>
              </a:ext>
              <a:ext uri="{28A0092B-C50C-407E-A947-70E740481C1C}">
                <a14:useLocalDpi xmlns:a14="http://schemas.microsoft.com/office/drawing/2010/main" val="0"/>
              </a:ext>
            </a:extLst>
          </a:blip>
          <a:srcRect/>
          <a:stretch>
            <a:fillRect/>
          </a:stretch>
        </p:blipFill>
        <p:spPr bwMode="auto">
          <a:xfrm>
            <a:off x="1143000" y="1981200"/>
            <a:ext cx="6949440" cy="32820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04237" y="6235700"/>
            <a:ext cx="639763" cy="622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346752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8674"/>
            <a:ext cx="8229600" cy="808038"/>
          </a:xfrm>
        </p:spPr>
        <p:txBody>
          <a:bodyPr>
            <a:normAutofit/>
          </a:bodyPr>
          <a:lstStyle/>
          <a:p>
            <a:r>
              <a:rPr lang="en-US" b="1" i="1" cap="none" dirty="0"/>
              <a:t>India tractors-market share (%)</a:t>
            </a:r>
            <a:br>
              <a:rPr lang="en-US" b="1" i="1" cap="none" dirty="0"/>
            </a:br>
            <a:r>
              <a:rPr lang="en-US" sz="1100" b="1" i="1" cap="none" dirty="0"/>
              <a:t>source- www.Mahindra.Com</a:t>
            </a:r>
          </a:p>
        </p:txBody>
      </p:sp>
      <p:graphicFrame>
        <p:nvGraphicFramePr>
          <p:cNvPr id="4" name="Content Placeholder 3"/>
          <p:cNvGraphicFramePr>
            <a:graphicFrameLocks noGrp="1"/>
          </p:cNvGraphicFramePr>
          <p:nvPr>
            <p:ph sz="quarter" idx="13"/>
            <p:extLst>
              <p:ext uri="{D42A27DB-BD31-4B8C-83A1-F6EECF244321}">
                <p14:modId xmlns:p14="http://schemas.microsoft.com/office/powerpoint/2010/main" val="1015164689"/>
              </p:ext>
            </p:extLst>
          </p:nvPr>
        </p:nvGraphicFramePr>
        <p:xfrm>
          <a:off x="1115616" y="980728"/>
          <a:ext cx="6840763" cy="4752529"/>
        </p:xfrm>
        <a:graphic>
          <a:graphicData uri="http://schemas.openxmlformats.org/drawingml/2006/table">
            <a:tbl>
              <a:tblPr firstRow="1" firstCol="1" bandRow="1">
                <a:tableStyleId>{5C22544A-7EE6-4342-B048-85BDC9FD1C3A}</a:tableStyleId>
              </a:tblPr>
              <a:tblGrid>
                <a:gridCol w="2529307">
                  <a:extLst>
                    <a:ext uri="{9D8B030D-6E8A-4147-A177-3AD203B41FA5}">
                      <a16:colId xmlns:a16="http://schemas.microsoft.com/office/drawing/2014/main" xmlns="" val="20000"/>
                    </a:ext>
                  </a:extLst>
                </a:gridCol>
                <a:gridCol w="1444908">
                  <a:extLst>
                    <a:ext uri="{9D8B030D-6E8A-4147-A177-3AD203B41FA5}">
                      <a16:colId xmlns:a16="http://schemas.microsoft.com/office/drawing/2014/main" xmlns="" val="20001"/>
                    </a:ext>
                  </a:extLst>
                </a:gridCol>
                <a:gridCol w="1444908">
                  <a:extLst>
                    <a:ext uri="{9D8B030D-6E8A-4147-A177-3AD203B41FA5}">
                      <a16:colId xmlns:a16="http://schemas.microsoft.com/office/drawing/2014/main" xmlns="" val="20002"/>
                    </a:ext>
                  </a:extLst>
                </a:gridCol>
                <a:gridCol w="1421640">
                  <a:extLst>
                    <a:ext uri="{9D8B030D-6E8A-4147-A177-3AD203B41FA5}">
                      <a16:colId xmlns:a16="http://schemas.microsoft.com/office/drawing/2014/main" xmlns="" val="20003"/>
                    </a:ext>
                  </a:extLst>
                </a:gridCol>
              </a:tblGrid>
              <a:tr h="626141">
                <a:tc>
                  <a:txBody>
                    <a:bodyPr/>
                    <a:lstStyle/>
                    <a:p>
                      <a:pPr marL="0" marR="0">
                        <a:lnSpc>
                          <a:spcPct val="115000"/>
                        </a:lnSpc>
                        <a:spcBef>
                          <a:spcPts val="0"/>
                        </a:spcBef>
                        <a:spcAft>
                          <a:spcPts val="0"/>
                        </a:spcAft>
                      </a:pPr>
                      <a:r>
                        <a:rPr lang="en-US" sz="2800" dirty="0">
                          <a:effectLst/>
                        </a:rPr>
                        <a:t>Producers</a:t>
                      </a:r>
                      <a:endParaRPr lang="en-US" sz="2800" dirty="0">
                        <a:effectLst/>
                        <a:latin typeface="Calibri"/>
                        <a:ea typeface="Calibri"/>
                        <a:cs typeface="Vrinda"/>
                      </a:endParaRPr>
                    </a:p>
                  </a:txBody>
                  <a:tcPr marL="68580" marR="68580" marT="0" marB="0"/>
                </a:tc>
                <a:tc>
                  <a:txBody>
                    <a:bodyPr/>
                    <a:lstStyle/>
                    <a:p>
                      <a:pPr marL="0" marR="0" algn="ctr">
                        <a:lnSpc>
                          <a:spcPct val="115000"/>
                        </a:lnSpc>
                        <a:spcBef>
                          <a:spcPts val="0"/>
                        </a:spcBef>
                        <a:spcAft>
                          <a:spcPts val="0"/>
                        </a:spcAft>
                      </a:pPr>
                      <a:r>
                        <a:rPr lang="en-US" sz="2800" dirty="0">
                          <a:effectLst/>
                        </a:rPr>
                        <a:t>FY09</a:t>
                      </a:r>
                      <a:endParaRPr lang="en-US" sz="2800" dirty="0">
                        <a:effectLst/>
                        <a:latin typeface="Calibri"/>
                        <a:ea typeface="Calibri"/>
                        <a:cs typeface="Vrinda"/>
                      </a:endParaRPr>
                    </a:p>
                  </a:txBody>
                  <a:tcPr marL="68580" marR="68580" marT="0" marB="0"/>
                </a:tc>
                <a:tc>
                  <a:txBody>
                    <a:bodyPr/>
                    <a:lstStyle/>
                    <a:p>
                      <a:pPr marL="0" marR="0" algn="ctr">
                        <a:lnSpc>
                          <a:spcPct val="115000"/>
                        </a:lnSpc>
                        <a:spcBef>
                          <a:spcPts val="0"/>
                        </a:spcBef>
                        <a:spcAft>
                          <a:spcPts val="0"/>
                        </a:spcAft>
                      </a:pPr>
                      <a:r>
                        <a:rPr lang="en-US" sz="2800">
                          <a:effectLst/>
                        </a:rPr>
                        <a:t>FY10</a:t>
                      </a:r>
                      <a:endParaRPr lang="en-US" sz="2800">
                        <a:effectLst/>
                        <a:latin typeface="Calibri"/>
                        <a:ea typeface="Calibri"/>
                        <a:cs typeface="Vrinda"/>
                      </a:endParaRPr>
                    </a:p>
                  </a:txBody>
                  <a:tcPr marL="68580" marR="68580" marT="0" marB="0"/>
                </a:tc>
                <a:tc>
                  <a:txBody>
                    <a:bodyPr/>
                    <a:lstStyle/>
                    <a:p>
                      <a:pPr marL="0" marR="0" algn="ctr">
                        <a:lnSpc>
                          <a:spcPct val="115000"/>
                        </a:lnSpc>
                        <a:spcBef>
                          <a:spcPts val="0"/>
                        </a:spcBef>
                        <a:spcAft>
                          <a:spcPts val="0"/>
                        </a:spcAft>
                      </a:pPr>
                      <a:r>
                        <a:rPr lang="en-US" sz="2800">
                          <a:effectLst/>
                        </a:rPr>
                        <a:t>FY11</a:t>
                      </a:r>
                      <a:endParaRPr lang="en-US" sz="2800">
                        <a:effectLst/>
                        <a:latin typeface="Calibri"/>
                        <a:ea typeface="Calibri"/>
                        <a:cs typeface="Vrinda"/>
                      </a:endParaRPr>
                    </a:p>
                  </a:txBody>
                  <a:tcPr marL="68580" marR="68580" marT="0" marB="0"/>
                </a:tc>
                <a:extLst>
                  <a:ext uri="{0D108BD9-81ED-4DB2-BD59-A6C34878D82A}">
                    <a16:rowId xmlns:a16="http://schemas.microsoft.com/office/drawing/2014/main" xmlns="" val="10000"/>
                  </a:ext>
                </a:extLst>
              </a:tr>
              <a:tr h="698152">
                <a:tc>
                  <a:txBody>
                    <a:bodyPr/>
                    <a:lstStyle/>
                    <a:p>
                      <a:pPr marL="0" marR="0">
                        <a:lnSpc>
                          <a:spcPct val="115000"/>
                        </a:lnSpc>
                        <a:spcBef>
                          <a:spcPts val="0"/>
                        </a:spcBef>
                        <a:spcAft>
                          <a:spcPts val="0"/>
                        </a:spcAft>
                      </a:pPr>
                      <a:r>
                        <a:rPr lang="en-US" sz="2800" dirty="0">
                          <a:effectLst/>
                        </a:rPr>
                        <a:t>Mahindra</a:t>
                      </a:r>
                      <a:endParaRPr lang="en-US" sz="2800" dirty="0">
                        <a:effectLst/>
                        <a:latin typeface="Calibri"/>
                        <a:ea typeface="Calibri"/>
                        <a:cs typeface="Vrinda"/>
                      </a:endParaRPr>
                    </a:p>
                  </a:txBody>
                  <a:tcPr marL="68580" marR="68580" marT="0" marB="0"/>
                </a:tc>
                <a:tc>
                  <a:txBody>
                    <a:bodyPr/>
                    <a:lstStyle/>
                    <a:p>
                      <a:pPr marL="0" marR="0" algn="ctr">
                        <a:lnSpc>
                          <a:spcPct val="115000"/>
                        </a:lnSpc>
                        <a:spcBef>
                          <a:spcPts val="0"/>
                        </a:spcBef>
                        <a:spcAft>
                          <a:spcPts val="0"/>
                        </a:spcAft>
                      </a:pPr>
                      <a:r>
                        <a:rPr lang="en-US" sz="2800" dirty="0">
                          <a:effectLst/>
                        </a:rPr>
                        <a:t>40.8</a:t>
                      </a:r>
                      <a:endParaRPr lang="en-US" sz="2800" dirty="0">
                        <a:effectLst/>
                        <a:latin typeface="Calibri"/>
                        <a:ea typeface="Calibri"/>
                        <a:cs typeface="Vrinda"/>
                      </a:endParaRPr>
                    </a:p>
                  </a:txBody>
                  <a:tcPr marL="68580" marR="68580" marT="0" marB="0"/>
                </a:tc>
                <a:tc>
                  <a:txBody>
                    <a:bodyPr/>
                    <a:lstStyle/>
                    <a:p>
                      <a:pPr marL="0" marR="0" algn="ctr">
                        <a:lnSpc>
                          <a:spcPct val="115000"/>
                        </a:lnSpc>
                        <a:spcBef>
                          <a:spcPts val="0"/>
                        </a:spcBef>
                        <a:spcAft>
                          <a:spcPts val="0"/>
                        </a:spcAft>
                      </a:pPr>
                      <a:r>
                        <a:rPr lang="en-US" sz="2800">
                          <a:effectLst/>
                        </a:rPr>
                        <a:t>41.4</a:t>
                      </a:r>
                      <a:endParaRPr lang="en-US" sz="2800">
                        <a:effectLst/>
                        <a:latin typeface="Calibri"/>
                        <a:ea typeface="Calibri"/>
                        <a:cs typeface="Vrinda"/>
                      </a:endParaRPr>
                    </a:p>
                  </a:txBody>
                  <a:tcPr marL="68580" marR="68580" marT="0" marB="0"/>
                </a:tc>
                <a:tc>
                  <a:txBody>
                    <a:bodyPr/>
                    <a:lstStyle/>
                    <a:p>
                      <a:pPr marL="0" marR="0" algn="ctr">
                        <a:lnSpc>
                          <a:spcPct val="115000"/>
                        </a:lnSpc>
                        <a:spcBef>
                          <a:spcPts val="0"/>
                        </a:spcBef>
                        <a:spcAft>
                          <a:spcPts val="0"/>
                        </a:spcAft>
                      </a:pPr>
                      <a:r>
                        <a:rPr lang="en-US" sz="2800">
                          <a:effectLst/>
                        </a:rPr>
                        <a:t>42.0</a:t>
                      </a:r>
                      <a:endParaRPr lang="en-US" sz="2800">
                        <a:effectLst/>
                        <a:latin typeface="Calibri"/>
                        <a:ea typeface="Calibri"/>
                        <a:cs typeface="Vrinda"/>
                      </a:endParaRPr>
                    </a:p>
                  </a:txBody>
                  <a:tcPr marL="68580" marR="68580" marT="0" marB="0"/>
                </a:tc>
                <a:extLst>
                  <a:ext uri="{0D108BD9-81ED-4DB2-BD59-A6C34878D82A}">
                    <a16:rowId xmlns:a16="http://schemas.microsoft.com/office/drawing/2014/main" xmlns="" val="10001"/>
                  </a:ext>
                </a:extLst>
              </a:tr>
              <a:tr h="537345">
                <a:tc>
                  <a:txBody>
                    <a:bodyPr/>
                    <a:lstStyle/>
                    <a:p>
                      <a:pPr marL="0" marR="0">
                        <a:lnSpc>
                          <a:spcPct val="115000"/>
                        </a:lnSpc>
                        <a:spcBef>
                          <a:spcPts val="0"/>
                        </a:spcBef>
                        <a:spcAft>
                          <a:spcPts val="0"/>
                        </a:spcAft>
                      </a:pPr>
                      <a:r>
                        <a:rPr lang="en-US" sz="2800" dirty="0">
                          <a:effectLst/>
                        </a:rPr>
                        <a:t>TAFE</a:t>
                      </a:r>
                      <a:endParaRPr lang="en-US" sz="2800" dirty="0">
                        <a:effectLst/>
                        <a:latin typeface="Calibri"/>
                        <a:ea typeface="Calibri"/>
                        <a:cs typeface="Vrinda"/>
                      </a:endParaRPr>
                    </a:p>
                  </a:txBody>
                  <a:tcPr marL="68580" marR="68580" marT="0" marB="0"/>
                </a:tc>
                <a:tc>
                  <a:txBody>
                    <a:bodyPr/>
                    <a:lstStyle/>
                    <a:p>
                      <a:pPr marL="0" marR="0" algn="ctr">
                        <a:lnSpc>
                          <a:spcPct val="115000"/>
                        </a:lnSpc>
                        <a:spcBef>
                          <a:spcPts val="0"/>
                        </a:spcBef>
                        <a:spcAft>
                          <a:spcPts val="0"/>
                        </a:spcAft>
                      </a:pPr>
                      <a:r>
                        <a:rPr lang="en-US" sz="2800" dirty="0">
                          <a:effectLst/>
                        </a:rPr>
                        <a:t>22.3</a:t>
                      </a:r>
                      <a:endParaRPr lang="en-US" sz="2800" dirty="0">
                        <a:effectLst/>
                        <a:latin typeface="Calibri"/>
                        <a:ea typeface="Calibri"/>
                        <a:cs typeface="Vrinda"/>
                      </a:endParaRPr>
                    </a:p>
                  </a:txBody>
                  <a:tcPr marL="68580" marR="68580" marT="0" marB="0"/>
                </a:tc>
                <a:tc>
                  <a:txBody>
                    <a:bodyPr/>
                    <a:lstStyle/>
                    <a:p>
                      <a:pPr marL="0" marR="0" algn="ctr">
                        <a:lnSpc>
                          <a:spcPct val="115000"/>
                        </a:lnSpc>
                        <a:spcBef>
                          <a:spcPts val="0"/>
                        </a:spcBef>
                        <a:spcAft>
                          <a:spcPts val="0"/>
                        </a:spcAft>
                      </a:pPr>
                      <a:r>
                        <a:rPr lang="en-US" sz="2800" dirty="0">
                          <a:effectLst/>
                        </a:rPr>
                        <a:t>22.0</a:t>
                      </a:r>
                      <a:endParaRPr lang="en-US" sz="2800" dirty="0">
                        <a:effectLst/>
                        <a:latin typeface="Calibri"/>
                        <a:ea typeface="Calibri"/>
                        <a:cs typeface="Vrinda"/>
                      </a:endParaRPr>
                    </a:p>
                  </a:txBody>
                  <a:tcPr marL="68580" marR="68580" marT="0" marB="0"/>
                </a:tc>
                <a:tc>
                  <a:txBody>
                    <a:bodyPr/>
                    <a:lstStyle/>
                    <a:p>
                      <a:pPr marL="0" marR="0" algn="ctr">
                        <a:lnSpc>
                          <a:spcPct val="115000"/>
                        </a:lnSpc>
                        <a:spcBef>
                          <a:spcPts val="0"/>
                        </a:spcBef>
                        <a:spcAft>
                          <a:spcPts val="0"/>
                        </a:spcAft>
                      </a:pPr>
                      <a:r>
                        <a:rPr lang="en-US" sz="2800">
                          <a:effectLst/>
                        </a:rPr>
                        <a:t>20.4</a:t>
                      </a:r>
                      <a:endParaRPr lang="en-US" sz="2800">
                        <a:effectLst/>
                        <a:latin typeface="Calibri"/>
                        <a:ea typeface="Calibri"/>
                        <a:cs typeface="Vrinda"/>
                      </a:endParaRPr>
                    </a:p>
                  </a:txBody>
                  <a:tcPr marL="68580" marR="68580" marT="0" marB="0"/>
                </a:tc>
                <a:extLst>
                  <a:ext uri="{0D108BD9-81ED-4DB2-BD59-A6C34878D82A}">
                    <a16:rowId xmlns:a16="http://schemas.microsoft.com/office/drawing/2014/main" xmlns="" val="10002"/>
                  </a:ext>
                </a:extLst>
              </a:tr>
              <a:tr h="613265">
                <a:tc>
                  <a:txBody>
                    <a:bodyPr/>
                    <a:lstStyle/>
                    <a:p>
                      <a:pPr marL="0" marR="0">
                        <a:lnSpc>
                          <a:spcPct val="115000"/>
                        </a:lnSpc>
                        <a:spcBef>
                          <a:spcPts val="0"/>
                        </a:spcBef>
                        <a:spcAft>
                          <a:spcPts val="0"/>
                        </a:spcAft>
                      </a:pPr>
                      <a:r>
                        <a:rPr lang="en-US" sz="2800">
                          <a:effectLst/>
                        </a:rPr>
                        <a:t>Escorts</a:t>
                      </a:r>
                      <a:endParaRPr lang="en-US" sz="2800">
                        <a:effectLst/>
                        <a:latin typeface="Calibri"/>
                        <a:ea typeface="Calibri"/>
                        <a:cs typeface="Vrinda"/>
                      </a:endParaRPr>
                    </a:p>
                  </a:txBody>
                  <a:tcPr marL="68580" marR="68580" marT="0" marB="0"/>
                </a:tc>
                <a:tc>
                  <a:txBody>
                    <a:bodyPr/>
                    <a:lstStyle/>
                    <a:p>
                      <a:pPr marL="0" marR="0" algn="ctr">
                        <a:lnSpc>
                          <a:spcPct val="115000"/>
                        </a:lnSpc>
                        <a:spcBef>
                          <a:spcPts val="0"/>
                        </a:spcBef>
                        <a:spcAft>
                          <a:spcPts val="0"/>
                        </a:spcAft>
                      </a:pPr>
                      <a:r>
                        <a:rPr lang="en-US" sz="2800" dirty="0">
                          <a:effectLst/>
                        </a:rPr>
                        <a:t>13.5</a:t>
                      </a:r>
                      <a:endParaRPr lang="en-US" sz="2800" dirty="0">
                        <a:effectLst/>
                        <a:latin typeface="Calibri"/>
                        <a:ea typeface="Calibri"/>
                        <a:cs typeface="Vrinda"/>
                      </a:endParaRPr>
                    </a:p>
                  </a:txBody>
                  <a:tcPr marL="68580" marR="68580" marT="0" marB="0"/>
                </a:tc>
                <a:tc>
                  <a:txBody>
                    <a:bodyPr/>
                    <a:lstStyle/>
                    <a:p>
                      <a:pPr marL="0" marR="0" algn="ctr">
                        <a:lnSpc>
                          <a:spcPct val="115000"/>
                        </a:lnSpc>
                        <a:spcBef>
                          <a:spcPts val="0"/>
                        </a:spcBef>
                        <a:spcAft>
                          <a:spcPts val="0"/>
                        </a:spcAft>
                      </a:pPr>
                      <a:r>
                        <a:rPr lang="en-US" sz="2800" dirty="0">
                          <a:effectLst/>
                        </a:rPr>
                        <a:t>13.3</a:t>
                      </a:r>
                      <a:endParaRPr lang="en-US" sz="2800" dirty="0">
                        <a:effectLst/>
                        <a:latin typeface="Calibri"/>
                        <a:ea typeface="Calibri"/>
                        <a:cs typeface="Vrinda"/>
                      </a:endParaRPr>
                    </a:p>
                  </a:txBody>
                  <a:tcPr marL="68580" marR="68580" marT="0" marB="0"/>
                </a:tc>
                <a:tc>
                  <a:txBody>
                    <a:bodyPr/>
                    <a:lstStyle/>
                    <a:p>
                      <a:pPr marL="0" marR="0" algn="ctr">
                        <a:lnSpc>
                          <a:spcPct val="115000"/>
                        </a:lnSpc>
                        <a:spcBef>
                          <a:spcPts val="0"/>
                        </a:spcBef>
                        <a:spcAft>
                          <a:spcPts val="0"/>
                        </a:spcAft>
                      </a:pPr>
                      <a:r>
                        <a:rPr lang="en-US" sz="2800">
                          <a:effectLst/>
                        </a:rPr>
                        <a:t>13.2</a:t>
                      </a:r>
                      <a:endParaRPr lang="en-US" sz="2800">
                        <a:effectLst/>
                        <a:latin typeface="Calibri"/>
                        <a:ea typeface="Calibri"/>
                        <a:cs typeface="Vrinda"/>
                      </a:endParaRPr>
                    </a:p>
                  </a:txBody>
                  <a:tcPr marL="68580" marR="68580" marT="0" marB="0"/>
                </a:tc>
                <a:extLst>
                  <a:ext uri="{0D108BD9-81ED-4DB2-BD59-A6C34878D82A}">
                    <a16:rowId xmlns:a16="http://schemas.microsoft.com/office/drawing/2014/main" xmlns="" val="10003"/>
                  </a:ext>
                </a:extLst>
              </a:tr>
              <a:tr h="537345">
                <a:tc>
                  <a:txBody>
                    <a:bodyPr/>
                    <a:lstStyle/>
                    <a:p>
                      <a:pPr marL="0" marR="0">
                        <a:lnSpc>
                          <a:spcPct val="115000"/>
                        </a:lnSpc>
                        <a:spcBef>
                          <a:spcPts val="0"/>
                        </a:spcBef>
                        <a:spcAft>
                          <a:spcPts val="0"/>
                        </a:spcAft>
                      </a:pPr>
                      <a:r>
                        <a:rPr lang="en-US" sz="2800">
                          <a:effectLst/>
                        </a:rPr>
                        <a:t>Sonalika</a:t>
                      </a:r>
                      <a:endParaRPr lang="en-US" sz="2800">
                        <a:effectLst/>
                        <a:latin typeface="Calibri"/>
                        <a:ea typeface="Calibri"/>
                        <a:cs typeface="Vrinda"/>
                      </a:endParaRPr>
                    </a:p>
                  </a:txBody>
                  <a:tcPr marL="68580" marR="68580" marT="0" marB="0"/>
                </a:tc>
                <a:tc>
                  <a:txBody>
                    <a:bodyPr/>
                    <a:lstStyle/>
                    <a:p>
                      <a:pPr marL="0" marR="0" algn="ctr">
                        <a:lnSpc>
                          <a:spcPct val="115000"/>
                        </a:lnSpc>
                        <a:spcBef>
                          <a:spcPts val="0"/>
                        </a:spcBef>
                        <a:spcAft>
                          <a:spcPts val="0"/>
                        </a:spcAft>
                      </a:pPr>
                      <a:r>
                        <a:rPr lang="en-US" sz="2800" dirty="0">
                          <a:effectLst/>
                        </a:rPr>
                        <a:t>8.9</a:t>
                      </a:r>
                      <a:endParaRPr lang="en-US" sz="2800" dirty="0">
                        <a:effectLst/>
                        <a:latin typeface="Calibri"/>
                        <a:ea typeface="Calibri"/>
                        <a:cs typeface="Vrinda"/>
                      </a:endParaRPr>
                    </a:p>
                  </a:txBody>
                  <a:tcPr marL="68580" marR="68580" marT="0" marB="0"/>
                </a:tc>
                <a:tc>
                  <a:txBody>
                    <a:bodyPr/>
                    <a:lstStyle/>
                    <a:p>
                      <a:pPr marL="0" marR="0" algn="ctr">
                        <a:lnSpc>
                          <a:spcPct val="115000"/>
                        </a:lnSpc>
                        <a:spcBef>
                          <a:spcPts val="0"/>
                        </a:spcBef>
                        <a:spcAft>
                          <a:spcPts val="0"/>
                        </a:spcAft>
                      </a:pPr>
                      <a:r>
                        <a:rPr lang="en-US" sz="2800" dirty="0">
                          <a:effectLst/>
                        </a:rPr>
                        <a:t>8.7</a:t>
                      </a:r>
                      <a:endParaRPr lang="en-US" sz="2800" dirty="0">
                        <a:effectLst/>
                        <a:latin typeface="Calibri"/>
                        <a:ea typeface="Calibri"/>
                        <a:cs typeface="Vrinda"/>
                      </a:endParaRPr>
                    </a:p>
                  </a:txBody>
                  <a:tcPr marL="68580" marR="68580" marT="0" marB="0"/>
                </a:tc>
                <a:tc>
                  <a:txBody>
                    <a:bodyPr/>
                    <a:lstStyle/>
                    <a:p>
                      <a:pPr marL="0" marR="0" algn="ctr">
                        <a:lnSpc>
                          <a:spcPct val="115000"/>
                        </a:lnSpc>
                        <a:spcBef>
                          <a:spcPts val="0"/>
                        </a:spcBef>
                        <a:spcAft>
                          <a:spcPts val="0"/>
                        </a:spcAft>
                      </a:pPr>
                      <a:r>
                        <a:rPr lang="en-US" sz="2800" dirty="0">
                          <a:effectLst/>
                        </a:rPr>
                        <a:t>8.6</a:t>
                      </a:r>
                      <a:endParaRPr lang="en-US" sz="2800" dirty="0">
                        <a:effectLst/>
                        <a:latin typeface="Calibri"/>
                        <a:ea typeface="Calibri"/>
                        <a:cs typeface="Vrinda"/>
                      </a:endParaRPr>
                    </a:p>
                  </a:txBody>
                  <a:tcPr marL="68580" marR="68580" marT="0" marB="0"/>
                </a:tc>
                <a:extLst>
                  <a:ext uri="{0D108BD9-81ED-4DB2-BD59-A6C34878D82A}">
                    <a16:rowId xmlns:a16="http://schemas.microsoft.com/office/drawing/2014/main" xmlns="" val="10004"/>
                  </a:ext>
                </a:extLst>
              </a:tr>
              <a:tr h="601468">
                <a:tc>
                  <a:txBody>
                    <a:bodyPr/>
                    <a:lstStyle/>
                    <a:p>
                      <a:pPr marL="0" marR="0">
                        <a:lnSpc>
                          <a:spcPct val="115000"/>
                        </a:lnSpc>
                        <a:spcBef>
                          <a:spcPts val="0"/>
                        </a:spcBef>
                        <a:spcAft>
                          <a:spcPts val="0"/>
                        </a:spcAft>
                      </a:pPr>
                      <a:r>
                        <a:rPr lang="en-US" sz="2800">
                          <a:effectLst/>
                        </a:rPr>
                        <a:t>FNH</a:t>
                      </a:r>
                      <a:endParaRPr lang="en-US" sz="2800">
                        <a:effectLst/>
                        <a:latin typeface="Calibri"/>
                        <a:ea typeface="Calibri"/>
                        <a:cs typeface="Vrinda"/>
                      </a:endParaRPr>
                    </a:p>
                  </a:txBody>
                  <a:tcPr marL="68580" marR="68580" marT="0" marB="0"/>
                </a:tc>
                <a:tc>
                  <a:txBody>
                    <a:bodyPr/>
                    <a:lstStyle/>
                    <a:p>
                      <a:pPr marL="0" marR="0" algn="ctr">
                        <a:lnSpc>
                          <a:spcPct val="115000"/>
                        </a:lnSpc>
                        <a:spcBef>
                          <a:spcPts val="0"/>
                        </a:spcBef>
                        <a:spcAft>
                          <a:spcPts val="0"/>
                        </a:spcAft>
                      </a:pPr>
                      <a:r>
                        <a:rPr lang="en-US" sz="2800" dirty="0">
                          <a:effectLst/>
                        </a:rPr>
                        <a:t>5.3</a:t>
                      </a:r>
                      <a:endParaRPr lang="en-US" sz="2800" dirty="0">
                        <a:effectLst/>
                        <a:latin typeface="Calibri"/>
                        <a:ea typeface="Calibri"/>
                        <a:cs typeface="Vrinda"/>
                      </a:endParaRPr>
                    </a:p>
                  </a:txBody>
                  <a:tcPr marL="68580" marR="68580" marT="0" marB="0"/>
                </a:tc>
                <a:tc>
                  <a:txBody>
                    <a:bodyPr/>
                    <a:lstStyle/>
                    <a:p>
                      <a:pPr marL="0" marR="0" algn="ctr">
                        <a:lnSpc>
                          <a:spcPct val="115000"/>
                        </a:lnSpc>
                        <a:spcBef>
                          <a:spcPts val="0"/>
                        </a:spcBef>
                        <a:spcAft>
                          <a:spcPts val="0"/>
                        </a:spcAft>
                      </a:pPr>
                      <a:r>
                        <a:rPr lang="en-US" sz="2800" dirty="0">
                          <a:effectLst/>
                        </a:rPr>
                        <a:t>4.8</a:t>
                      </a:r>
                      <a:endParaRPr lang="en-US" sz="2800" dirty="0">
                        <a:effectLst/>
                        <a:latin typeface="Calibri"/>
                        <a:ea typeface="Calibri"/>
                        <a:cs typeface="Vrinda"/>
                      </a:endParaRPr>
                    </a:p>
                  </a:txBody>
                  <a:tcPr marL="68580" marR="68580" marT="0" marB="0">
                    <a:solidFill>
                      <a:schemeClr val="accent1">
                        <a:tint val="40000"/>
                      </a:schemeClr>
                    </a:solidFill>
                  </a:tcPr>
                </a:tc>
                <a:tc>
                  <a:txBody>
                    <a:bodyPr/>
                    <a:lstStyle/>
                    <a:p>
                      <a:pPr marL="0" marR="0" algn="ctr">
                        <a:lnSpc>
                          <a:spcPct val="115000"/>
                        </a:lnSpc>
                        <a:spcBef>
                          <a:spcPts val="0"/>
                        </a:spcBef>
                        <a:spcAft>
                          <a:spcPts val="0"/>
                        </a:spcAft>
                      </a:pPr>
                      <a:r>
                        <a:rPr lang="en-US" sz="2800" dirty="0">
                          <a:effectLst/>
                        </a:rPr>
                        <a:t>5.1</a:t>
                      </a:r>
                      <a:endParaRPr lang="en-US" sz="2800" dirty="0">
                        <a:effectLst/>
                        <a:latin typeface="Calibri"/>
                        <a:ea typeface="Calibri"/>
                        <a:cs typeface="Vrinda"/>
                      </a:endParaRPr>
                    </a:p>
                  </a:txBody>
                  <a:tcPr marL="68580" marR="68580" marT="0" marB="0"/>
                </a:tc>
                <a:extLst>
                  <a:ext uri="{0D108BD9-81ED-4DB2-BD59-A6C34878D82A}">
                    <a16:rowId xmlns:a16="http://schemas.microsoft.com/office/drawing/2014/main" xmlns="" val="10005"/>
                  </a:ext>
                </a:extLst>
              </a:tr>
              <a:tr h="537345">
                <a:tc>
                  <a:txBody>
                    <a:bodyPr/>
                    <a:lstStyle/>
                    <a:p>
                      <a:pPr marL="0" marR="0">
                        <a:lnSpc>
                          <a:spcPct val="115000"/>
                        </a:lnSpc>
                        <a:spcBef>
                          <a:spcPts val="0"/>
                        </a:spcBef>
                        <a:spcAft>
                          <a:spcPts val="0"/>
                        </a:spcAft>
                      </a:pPr>
                      <a:r>
                        <a:rPr lang="en-US" sz="2800" dirty="0">
                          <a:effectLst/>
                        </a:rPr>
                        <a:t>JD</a:t>
                      </a:r>
                      <a:endParaRPr lang="en-US" sz="2800" dirty="0">
                        <a:effectLst/>
                        <a:latin typeface="Calibri"/>
                        <a:ea typeface="Calibri"/>
                        <a:cs typeface="Vrinda"/>
                      </a:endParaRPr>
                    </a:p>
                  </a:txBody>
                  <a:tcPr marL="68580" marR="68580" marT="0" marB="0"/>
                </a:tc>
                <a:tc>
                  <a:txBody>
                    <a:bodyPr/>
                    <a:lstStyle/>
                    <a:p>
                      <a:pPr marL="0" marR="0" algn="ctr">
                        <a:lnSpc>
                          <a:spcPct val="115000"/>
                        </a:lnSpc>
                        <a:spcBef>
                          <a:spcPts val="0"/>
                        </a:spcBef>
                        <a:spcAft>
                          <a:spcPts val="0"/>
                        </a:spcAft>
                      </a:pPr>
                      <a:r>
                        <a:rPr lang="en-US" sz="2800" dirty="0">
                          <a:effectLst/>
                        </a:rPr>
                        <a:t>6.0</a:t>
                      </a:r>
                      <a:endParaRPr lang="en-US" sz="2800" dirty="0">
                        <a:effectLst/>
                        <a:latin typeface="Calibri"/>
                        <a:ea typeface="Calibri"/>
                        <a:cs typeface="Vrinda"/>
                      </a:endParaRPr>
                    </a:p>
                  </a:txBody>
                  <a:tcPr marL="68580" marR="68580" marT="0" marB="0"/>
                </a:tc>
                <a:tc>
                  <a:txBody>
                    <a:bodyPr/>
                    <a:lstStyle/>
                    <a:p>
                      <a:pPr marL="0" marR="0" algn="ctr">
                        <a:lnSpc>
                          <a:spcPct val="115000"/>
                        </a:lnSpc>
                        <a:spcBef>
                          <a:spcPts val="0"/>
                        </a:spcBef>
                        <a:spcAft>
                          <a:spcPts val="0"/>
                        </a:spcAft>
                      </a:pPr>
                      <a:r>
                        <a:rPr lang="en-US" sz="2800" dirty="0">
                          <a:effectLst/>
                        </a:rPr>
                        <a:t>7.0</a:t>
                      </a:r>
                      <a:endParaRPr lang="en-US" sz="2800" dirty="0">
                        <a:effectLst/>
                        <a:latin typeface="Calibri"/>
                        <a:ea typeface="Calibri"/>
                        <a:cs typeface="Vrinda"/>
                      </a:endParaRPr>
                    </a:p>
                  </a:txBody>
                  <a:tcPr marL="68580" marR="68580" marT="0" marB="0"/>
                </a:tc>
                <a:tc>
                  <a:txBody>
                    <a:bodyPr/>
                    <a:lstStyle/>
                    <a:p>
                      <a:pPr marL="0" marR="0" algn="ctr">
                        <a:lnSpc>
                          <a:spcPct val="115000"/>
                        </a:lnSpc>
                        <a:spcBef>
                          <a:spcPts val="0"/>
                        </a:spcBef>
                        <a:spcAft>
                          <a:spcPts val="0"/>
                        </a:spcAft>
                      </a:pPr>
                      <a:r>
                        <a:rPr lang="en-US" sz="2800" dirty="0">
                          <a:effectLst/>
                        </a:rPr>
                        <a:t>8.0</a:t>
                      </a:r>
                      <a:endParaRPr lang="en-US" sz="2800" dirty="0">
                        <a:effectLst/>
                        <a:latin typeface="Calibri"/>
                        <a:ea typeface="Calibri"/>
                        <a:cs typeface="Vrinda"/>
                      </a:endParaRPr>
                    </a:p>
                  </a:txBody>
                  <a:tcPr marL="68580" marR="68580" marT="0" marB="0"/>
                </a:tc>
                <a:extLst>
                  <a:ext uri="{0D108BD9-81ED-4DB2-BD59-A6C34878D82A}">
                    <a16:rowId xmlns:a16="http://schemas.microsoft.com/office/drawing/2014/main" xmlns="" val="10006"/>
                  </a:ext>
                </a:extLst>
              </a:tr>
              <a:tr h="601468">
                <a:tc>
                  <a:txBody>
                    <a:bodyPr/>
                    <a:lstStyle/>
                    <a:p>
                      <a:pPr marL="0" marR="0">
                        <a:lnSpc>
                          <a:spcPct val="115000"/>
                        </a:lnSpc>
                        <a:spcBef>
                          <a:spcPts val="0"/>
                        </a:spcBef>
                        <a:spcAft>
                          <a:spcPts val="0"/>
                        </a:spcAft>
                      </a:pPr>
                      <a:r>
                        <a:rPr lang="en-US" sz="2800">
                          <a:effectLst/>
                        </a:rPr>
                        <a:t>Others</a:t>
                      </a:r>
                      <a:endParaRPr lang="en-US" sz="2800">
                        <a:effectLst/>
                        <a:latin typeface="Calibri"/>
                        <a:ea typeface="Calibri"/>
                        <a:cs typeface="Vrinda"/>
                      </a:endParaRPr>
                    </a:p>
                  </a:txBody>
                  <a:tcPr marL="68580" marR="68580" marT="0" marB="0"/>
                </a:tc>
                <a:tc>
                  <a:txBody>
                    <a:bodyPr/>
                    <a:lstStyle/>
                    <a:p>
                      <a:pPr marL="0" marR="0" algn="ctr">
                        <a:lnSpc>
                          <a:spcPct val="115000"/>
                        </a:lnSpc>
                        <a:spcBef>
                          <a:spcPts val="0"/>
                        </a:spcBef>
                        <a:spcAft>
                          <a:spcPts val="0"/>
                        </a:spcAft>
                      </a:pPr>
                      <a:r>
                        <a:rPr lang="en-US" sz="2800">
                          <a:effectLst/>
                        </a:rPr>
                        <a:t>3.1</a:t>
                      </a:r>
                      <a:endParaRPr lang="en-US" sz="2800">
                        <a:effectLst/>
                        <a:latin typeface="Calibri"/>
                        <a:ea typeface="Calibri"/>
                        <a:cs typeface="Vrinda"/>
                      </a:endParaRPr>
                    </a:p>
                  </a:txBody>
                  <a:tcPr marL="68580" marR="68580" marT="0" marB="0"/>
                </a:tc>
                <a:tc>
                  <a:txBody>
                    <a:bodyPr/>
                    <a:lstStyle/>
                    <a:p>
                      <a:pPr marL="0" marR="0" algn="ctr">
                        <a:lnSpc>
                          <a:spcPct val="115000"/>
                        </a:lnSpc>
                        <a:spcBef>
                          <a:spcPts val="0"/>
                        </a:spcBef>
                        <a:spcAft>
                          <a:spcPts val="0"/>
                        </a:spcAft>
                      </a:pPr>
                      <a:r>
                        <a:rPr lang="en-US" sz="2800">
                          <a:effectLst/>
                        </a:rPr>
                        <a:t>2.8</a:t>
                      </a:r>
                      <a:endParaRPr lang="en-US" sz="2800">
                        <a:effectLst/>
                        <a:latin typeface="Calibri"/>
                        <a:ea typeface="Calibri"/>
                        <a:cs typeface="Vrinda"/>
                      </a:endParaRPr>
                    </a:p>
                  </a:txBody>
                  <a:tcPr marL="68580" marR="68580" marT="0" marB="0"/>
                </a:tc>
                <a:tc>
                  <a:txBody>
                    <a:bodyPr/>
                    <a:lstStyle/>
                    <a:p>
                      <a:pPr marL="0" marR="0" algn="ctr">
                        <a:lnSpc>
                          <a:spcPct val="115000"/>
                        </a:lnSpc>
                        <a:spcBef>
                          <a:spcPts val="0"/>
                        </a:spcBef>
                        <a:spcAft>
                          <a:spcPts val="0"/>
                        </a:spcAft>
                      </a:pPr>
                      <a:r>
                        <a:rPr lang="en-US" sz="2800" dirty="0">
                          <a:effectLst/>
                        </a:rPr>
                        <a:t>2.7</a:t>
                      </a:r>
                      <a:endParaRPr lang="en-US" sz="2800" dirty="0">
                        <a:effectLst/>
                        <a:latin typeface="Calibri"/>
                        <a:ea typeface="Calibri"/>
                        <a:cs typeface="Vrinda"/>
                      </a:endParaRPr>
                    </a:p>
                  </a:txBody>
                  <a:tcPr marL="68580" marR="68580" marT="0" marB="0"/>
                </a:tc>
                <a:extLst>
                  <a:ext uri="{0D108BD9-81ED-4DB2-BD59-A6C34878D82A}">
                    <a16:rowId xmlns:a16="http://schemas.microsoft.com/office/drawing/2014/main" xmlns="" val="10007"/>
                  </a:ext>
                </a:extLst>
              </a:tr>
            </a:tbl>
          </a:graphicData>
        </a:graphic>
      </p:graphicFrame>
      <p:sp>
        <p:nvSpPr>
          <p:cNvPr id="5" name="Rectangle 3"/>
          <p:cNvSpPr>
            <a:spLocks noChangeArrowheads="1"/>
          </p:cNvSpPr>
          <p:nvPr/>
        </p:nvSpPr>
        <p:spPr bwMode="auto">
          <a:xfrm>
            <a:off x="2679700" y="2459279"/>
            <a:ext cx="184731" cy="17235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800" b="0" i="1" u="none" strike="noStrike" cap="none" normalizeH="0" baseline="0" dirty="0">
              <a:ln>
                <a:noFill/>
              </a:ln>
              <a:solidFill>
                <a:schemeClr val="tx1"/>
              </a:solidFill>
              <a:effectLst/>
              <a:latin typeface="Calibri" pitchFamily="34" charset="0"/>
              <a:ea typeface="Calibri" pitchFamily="34" charset="0"/>
              <a:cs typeface="Vrinda"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800" b="0" i="1" u="none" strike="noStrike" cap="none" normalizeH="0" baseline="0" dirty="0">
              <a:ln>
                <a:noFill/>
              </a:ln>
              <a:solidFill>
                <a:schemeClr val="tx1"/>
              </a:solidFill>
              <a:effectLst/>
              <a:latin typeface="Calibri" pitchFamily="34" charset="0"/>
              <a:ea typeface="Calibri" pitchFamily="34" charset="0"/>
              <a:cs typeface="Vrinda"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US" sz="800" i="1" dirty="0">
              <a:latin typeface="Calibri" pitchFamily="34" charset="0"/>
              <a:ea typeface="Calibri" pitchFamily="34" charset="0"/>
              <a:cs typeface="Vrinda"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800" b="0" i="1" u="none" strike="noStrike" cap="none" normalizeH="0" baseline="0" dirty="0">
              <a:ln>
                <a:noFill/>
              </a:ln>
              <a:solidFill>
                <a:schemeClr val="tx1"/>
              </a:solidFill>
              <a:effectLst/>
              <a:latin typeface="Calibri" pitchFamily="34" charset="0"/>
              <a:ea typeface="Calibri" pitchFamily="34" charset="0"/>
              <a:cs typeface="Vrinda"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US" sz="800" i="1" dirty="0">
              <a:latin typeface="Calibri" pitchFamily="34" charset="0"/>
              <a:ea typeface="Calibri" pitchFamily="34" charset="0"/>
              <a:cs typeface="Vrinda"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800" b="0" i="1" u="none" strike="noStrike" cap="none" normalizeH="0" baseline="0" dirty="0">
              <a:ln>
                <a:noFill/>
              </a:ln>
              <a:solidFill>
                <a:schemeClr val="tx1"/>
              </a:solidFill>
              <a:effectLst/>
              <a:latin typeface="Calibri" pitchFamily="34" charset="0"/>
              <a:ea typeface="Calibri" pitchFamily="34" charset="0"/>
              <a:cs typeface="Vrinda"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800" b="0" i="1" u="none" strike="noStrike" cap="none" normalizeH="0" baseline="0" dirty="0">
              <a:ln>
                <a:noFill/>
              </a:ln>
              <a:solidFill>
                <a:schemeClr val="tx1"/>
              </a:solidFill>
              <a:effectLst/>
              <a:latin typeface="Calibri" pitchFamily="34" charset="0"/>
              <a:ea typeface="Calibri" pitchFamily="34" charset="0"/>
              <a:cs typeface="Vrinda"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US" sz="800" i="1" dirty="0">
              <a:latin typeface="Calibri" pitchFamily="34" charset="0"/>
              <a:ea typeface="Calibri" pitchFamily="34" charset="0"/>
              <a:cs typeface="Vrinda"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800" b="0" i="1" u="none" strike="noStrike" cap="none" normalizeH="0" baseline="0" dirty="0">
              <a:ln>
                <a:noFill/>
              </a:ln>
              <a:solidFill>
                <a:schemeClr val="tx1"/>
              </a:solidFill>
              <a:effectLst/>
              <a:latin typeface="Calibri" pitchFamily="34" charset="0"/>
              <a:ea typeface="Calibri" pitchFamily="34" charset="0"/>
              <a:cs typeface="Vrinda"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US" sz="800" i="1" dirty="0">
              <a:latin typeface="Calibri" pitchFamily="34" charset="0"/>
              <a:ea typeface="Calibri" pitchFamily="34" charset="0"/>
              <a:cs typeface="Vrinda"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800" b="0" i="1" u="none" strike="noStrike" cap="none" normalizeH="0" baseline="0" dirty="0">
              <a:ln>
                <a:noFill/>
              </a:ln>
              <a:solidFill>
                <a:schemeClr val="tx1"/>
              </a:solidFill>
              <a:effectLst/>
              <a:latin typeface="Calibri" pitchFamily="34" charset="0"/>
              <a:ea typeface="Calibri" pitchFamily="34" charset="0"/>
              <a:cs typeface="Vrinda"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94565" y="6226822"/>
            <a:ext cx="639763" cy="622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2686896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i="1" cap="none" dirty="0"/>
              <a:t>Power of a test</a:t>
            </a:r>
          </a:p>
        </p:txBody>
      </p:sp>
      <p:pic>
        <p:nvPicPr>
          <p:cNvPr id="3074" name="Picture 2"/>
          <p:cNvPicPr>
            <a:picLocks noGrp="1" noChangeAspect="1" noChangeArrowheads="1"/>
          </p:cNvPicPr>
          <p:nvPr>
            <p:ph sz="quarter" idx="13"/>
          </p:nvPr>
        </p:nvPicPr>
        <p:blipFill>
          <a:blip r:embed="rId2">
            <a:extLst>
              <a:ext uri="{BEBA8EAE-BF5A-486C-A8C5-ECC9F3942E4B}">
                <a14:imgProps xmlns:a14="http://schemas.microsoft.com/office/drawing/2010/main">
                  <a14:imgLayer r:embed="rId3">
                    <a14:imgEffect>
                      <a14:sharpenSoften amount="20000"/>
                    </a14:imgEffect>
                  </a14:imgLayer>
                </a14:imgProps>
              </a:ext>
              <a:ext uri="{28A0092B-C50C-407E-A947-70E740481C1C}">
                <a14:useLocalDpi xmlns:a14="http://schemas.microsoft.com/office/drawing/2010/main" val="0"/>
              </a:ext>
            </a:extLst>
          </a:blip>
          <a:srcRect/>
          <a:stretch>
            <a:fillRect/>
          </a:stretch>
        </p:blipFill>
        <p:spPr bwMode="auto">
          <a:xfrm>
            <a:off x="990600" y="1600200"/>
            <a:ext cx="7132320" cy="39077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00538" y="6235700"/>
            <a:ext cx="639763" cy="622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2217522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609600" y="990600"/>
            <a:ext cx="7924800" cy="4419600"/>
          </a:xfrm>
        </p:spPr>
        <p:txBody>
          <a:bodyPr>
            <a:noAutofit/>
          </a:bodyPr>
          <a:lstStyle/>
          <a:p>
            <a:r>
              <a:rPr lang="en-US" sz="2400" dirty="0"/>
              <a:t>Suppose we are about to sample 36 values from a normally distributed population, where </a:t>
            </a:r>
            <a:r>
              <a:rPr lang="el-GR" sz="2400" dirty="0"/>
              <a:t>δ</a:t>
            </a:r>
            <a:r>
              <a:rPr lang="en-US" sz="2400" dirty="0"/>
              <a:t> = 21 but µ is unknown. We are going to test:</a:t>
            </a:r>
          </a:p>
          <a:p>
            <a:endParaRPr lang="en-US" sz="2400" dirty="0"/>
          </a:p>
          <a:p>
            <a:r>
              <a:rPr lang="en-US" sz="2400" dirty="0"/>
              <a:t>H0: µ=50</a:t>
            </a:r>
          </a:p>
          <a:p>
            <a:r>
              <a:rPr lang="en-US" sz="2400" dirty="0"/>
              <a:t>H1: µ&lt;50</a:t>
            </a:r>
          </a:p>
          <a:p>
            <a:r>
              <a:rPr lang="el-GR" sz="2400" dirty="0"/>
              <a:t>α</a:t>
            </a:r>
            <a:r>
              <a:rPr lang="en-US" sz="2400" dirty="0"/>
              <a:t> = .09</a:t>
            </a:r>
          </a:p>
          <a:p>
            <a:endParaRPr lang="en-US" sz="2400" dirty="0"/>
          </a:p>
          <a:p>
            <a:r>
              <a:rPr lang="en-US" sz="2400" dirty="0"/>
              <a:t>For what value of Z will we reject H0?</a:t>
            </a:r>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03729" y="6235700"/>
            <a:ext cx="639763" cy="622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3121866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sumit da\Desktop\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937513"/>
            <a:ext cx="7970837" cy="448413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3729" y="6235700"/>
            <a:ext cx="639763" cy="622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8404930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sz="quarter" idx="14"/>
          </p:nvPr>
        </p:nvSpPr>
        <p:spPr>
          <a:xfrm>
            <a:off x="3995936" y="836712"/>
            <a:ext cx="4538464" cy="4878288"/>
          </a:xfrm>
        </p:spPr>
        <p:txBody>
          <a:bodyPr>
            <a:noAutofit/>
          </a:bodyPr>
          <a:lstStyle/>
          <a:p>
            <a:r>
              <a:rPr lang="en-US" sz="2000" dirty="0"/>
              <a:t>Calculate x bar from this equation with the other known values.</a:t>
            </a:r>
          </a:p>
          <a:p>
            <a:endParaRPr lang="en-US" sz="2000" dirty="0"/>
          </a:p>
          <a:p>
            <a:r>
              <a:rPr lang="en-US" sz="2000" dirty="0"/>
              <a:t>µ = 50</a:t>
            </a:r>
          </a:p>
          <a:p>
            <a:r>
              <a:rPr lang="el-GR" sz="2000" dirty="0"/>
              <a:t>δ</a:t>
            </a:r>
            <a:r>
              <a:rPr lang="en-US" sz="2000" dirty="0"/>
              <a:t>= 21</a:t>
            </a:r>
          </a:p>
          <a:p>
            <a:r>
              <a:rPr lang="en-US" sz="2000" dirty="0"/>
              <a:t>N= 36 </a:t>
            </a:r>
          </a:p>
          <a:p>
            <a:r>
              <a:rPr lang="en-US" sz="2000" dirty="0"/>
              <a:t>Z= -1.34</a:t>
            </a:r>
          </a:p>
          <a:p>
            <a:endParaRPr lang="en-US" sz="2000" dirty="0"/>
          </a:p>
          <a:p>
            <a:r>
              <a:rPr lang="en-US" sz="2000" dirty="0"/>
              <a:t>X bar = 45.31</a:t>
            </a:r>
          </a:p>
        </p:txBody>
      </p:sp>
      <p:pic>
        <p:nvPicPr>
          <p:cNvPr id="4" name="Picture 2"/>
          <p:cNvPicPr>
            <a:picLocks noGrp="1" noChangeAspect="1" noChangeArrowheads="1"/>
          </p:cNvPicPr>
          <p:nvPr>
            <p:ph sz="quarter" idx="13"/>
          </p:nvPr>
        </p:nvPicPr>
        <p:blipFill>
          <a:blip r:embed="rId2">
            <a:extLst>
              <a:ext uri="{28A0092B-C50C-407E-A947-70E740481C1C}">
                <a14:useLocalDpi xmlns:a14="http://schemas.microsoft.com/office/drawing/2010/main" val="0"/>
              </a:ext>
            </a:extLst>
          </a:blip>
          <a:stretch>
            <a:fillRect/>
          </a:stretch>
        </p:blipFill>
        <p:spPr bwMode="auto">
          <a:xfrm>
            <a:off x="1403648" y="2204864"/>
            <a:ext cx="1993565" cy="12985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3729" y="6235700"/>
            <a:ext cx="639763" cy="622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4737399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838200" y="274638"/>
            <a:ext cx="7696200" cy="944562"/>
          </a:xfrm>
        </p:spPr>
        <p:txBody>
          <a:bodyPr/>
          <a:lstStyle/>
          <a:p>
            <a:r>
              <a:rPr lang="en-US" b="1" i="1" cap="none" dirty="0"/>
              <a:t>Type I error</a:t>
            </a:r>
          </a:p>
        </p:txBody>
      </p:sp>
      <p:pic>
        <p:nvPicPr>
          <p:cNvPr id="2050" name="Picture 2" descr="C:\Users\sumit da\Desktop\2.png"/>
          <p:cNvPicPr>
            <a:picLocks noGrp="1" noChangeAspect="1" noChangeArrowheads="1"/>
          </p:cNvPicPr>
          <p:nvPr>
            <p:ph sz="quarter" idx="13"/>
          </p:nvPr>
        </p:nvPicPr>
        <p:blipFill>
          <a:blip r:embed="rId2">
            <a:extLst>
              <a:ext uri="{28A0092B-C50C-407E-A947-70E740481C1C}">
                <a14:useLocalDpi xmlns:a14="http://schemas.microsoft.com/office/drawing/2010/main" val="0"/>
              </a:ext>
            </a:extLst>
          </a:blip>
          <a:srcRect/>
          <a:stretch>
            <a:fillRect/>
          </a:stretch>
        </p:blipFill>
        <p:spPr bwMode="auto">
          <a:xfrm>
            <a:off x="914400" y="1600200"/>
            <a:ext cx="7315200" cy="41148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3729" y="6235700"/>
            <a:ext cx="639763" cy="622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1293941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p:txBody>
          <a:bodyPr>
            <a:normAutofit/>
          </a:bodyPr>
          <a:lstStyle/>
          <a:p>
            <a:r>
              <a:rPr lang="en-US" sz="2400" dirty="0"/>
              <a:t>If the true value of µ= 43, what is the probability of type II error?</a:t>
            </a:r>
          </a:p>
          <a:p>
            <a:r>
              <a:rPr lang="en-US" sz="2400" dirty="0"/>
              <a:t>H0: µ=50</a:t>
            </a:r>
          </a:p>
          <a:p>
            <a:r>
              <a:rPr lang="en-US" sz="2400" dirty="0"/>
              <a:t>H1: µ&lt;50</a:t>
            </a:r>
          </a:p>
          <a:p>
            <a:r>
              <a:rPr lang="en-US" sz="2400" dirty="0"/>
              <a:t>Probability (do not reject H0 / µ=43)</a:t>
            </a:r>
          </a:p>
          <a:p>
            <a:r>
              <a:rPr lang="en-US" sz="2400" dirty="0"/>
              <a:t>We reject H0 if, X bar ≤ 45.31</a:t>
            </a:r>
          </a:p>
          <a:p>
            <a:r>
              <a:rPr lang="en-US" sz="2400" dirty="0"/>
              <a:t>Therefore, </a:t>
            </a:r>
            <a:r>
              <a:rPr lang="en-US" sz="2400" dirty="0" err="1"/>
              <a:t>prob</a:t>
            </a:r>
            <a:r>
              <a:rPr lang="en-US" sz="2400" dirty="0"/>
              <a:t> of type II error is,</a:t>
            </a:r>
          </a:p>
          <a:p>
            <a:r>
              <a:rPr lang="en-US" sz="2400" dirty="0"/>
              <a:t>=P (X bar &gt; 45.31/ µ= 43)</a:t>
            </a:r>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03729" y="6235700"/>
            <a:ext cx="639763" cy="622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9402306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Users\sumit da\Desktop\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762000"/>
            <a:ext cx="7818437" cy="439840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3729" y="6235700"/>
            <a:ext cx="639763" cy="622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5431144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8" name="Content Placeholder 7"/>
              <p:cNvSpPr>
                <a:spLocks noGrp="1"/>
              </p:cNvSpPr>
              <p:nvPr>
                <p:ph sz="quarter" idx="14"/>
              </p:nvPr>
            </p:nvSpPr>
            <p:spPr>
              <a:xfrm>
                <a:off x="4499992" y="836712"/>
                <a:ext cx="4034408" cy="4878288"/>
              </a:xfrm>
            </p:spPr>
            <p:txBody>
              <a:bodyPr>
                <a:noAutofit/>
              </a:bodyPr>
              <a:lstStyle/>
              <a:p>
                <a:r>
                  <a:rPr lang="en-US" sz="2400" dirty="0"/>
                  <a:t>Z= </a:t>
                </a:r>
                <a14:m>
                  <m:oMath xmlns:m="http://schemas.openxmlformats.org/officeDocument/2006/math">
                    <m:f>
                      <m:fPr>
                        <m:ctrlPr>
                          <a:rPr lang="en-US" sz="2400" i="1" smtClean="0">
                            <a:latin typeface="Cambria Math"/>
                          </a:rPr>
                        </m:ctrlPr>
                      </m:fPr>
                      <m:num>
                        <m:r>
                          <a:rPr lang="en-US" sz="2400" b="0" i="1" smtClean="0">
                            <a:latin typeface="Cambria Math"/>
                          </a:rPr>
                          <m:t>45.31−43</m:t>
                        </m:r>
                      </m:num>
                      <m:den>
                        <m:r>
                          <a:rPr lang="en-US" sz="2400" b="0" i="1" smtClean="0">
                            <a:latin typeface="Cambria Math"/>
                          </a:rPr>
                          <m:t>21/</m:t>
                        </m:r>
                        <m:r>
                          <a:rPr lang="en-US" sz="2400" b="0" i="1" smtClean="0">
                            <a:latin typeface="Cambria Math"/>
                            <a:ea typeface="Cambria Math"/>
                          </a:rPr>
                          <m:t>√36</m:t>
                        </m:r>
                      </m:den>
                    </m:f>
                  </m:oMath>
                </a14:m>
                <a:endParaRPr lang="en-US" sz="2400" dirty="0"/>
              </a:p>
              <a:p>
                <a:pPr marL="0" indent="0">
                  <a:buNone/>
                </a:pPr>
                <a:r>
                  <a:rPr lang="en-US" sz="2400" dirty="0"/>
                  <a:t>= 0.66</a:t>
                </a:r>
              </a:p>
              <a:p>
                <a:endParaRPr lang="en-US" sz="2400" dirty="0"/>
              </a:p>
              <a:p>
                <a:r>
                  <a:rPr lang="en-US" sz="2400" dirty="0"/>
                  <a:t>Therefore, </a:t>
                </a:r>
              </a:p>
              <a:p>
                <a:pPr marL="0" indent="0">
                  <a:buNone/>
                </a:pPr>
                <a:r>
                  <a:rPr lang="en-US" sz="2400" dirty="0"/>
                  <a:t>P (type II error) = P (Z &gt; 0.66)</a:t>
                </a:r>
              </a:p>
              <a:p>
                <a:pPr marL="0" indent="0">
                  <a:buNone/>
                </a:pPr>
                <a:r>
                  <a:rPr lang="en-US" sz="2400" dirty="0"/>
                  <a:t>= 0.255</a:t>
                </a:r>
              </a:p>
            </p:txBody>
          </p:sp>
        </mc:Choice>
        <mc:Fallback>
          <p:sp>
            <p:nvSpPr>
              <p:cNvPr id="8" name="Content Placeholder 7"/>
              <p:cNvSpPr>
                <a:spLocks noGrp="1" noRot="1" noChangeAspect="1" noMove="1" noResize="1" noEditPoints="1" noAdjustHandles="1" noChangeArrowheads="1" noChangeShapeType="1" noTextEdit="1"/>
              </p:cNvSpPr>
              <p:nvPr>
                <p:ph sz="quarter" idx="14"/>
              </p:nvPr>
            </p:nvSpPr>
            <p:spPr>
              <a:xfrm>
                <a:off x="4499992" y="836712"/>
                <a:ext cx="4034408" cy="4878288"/>
              </a:xfrm>
              <a:blipFill rotWithShape="1">
                <a:blip r:embed="rId2"/>
                <a:stretch>
                  <a:fillRect l="-2266"/>
                </a:stretch>
              </a:blipFill>
            </p:spPr>
            <p:txBody>
              <a:bodyPr/>
              <a:lstStyle/>
              <a:p>
                <a:r>
                  <a:rPr lang="en-IN">
                    <a:noFill/>
                  </a:rPr>
                  <a:t> </a:t>
                </a:r>
              </a:p>
            </p:txBody>
          </p:sp>
        </mc:Fallback>
      </mc:AlternateContent>
      <p:pic>
        <p:nvPicPr>
          <p:cNvPr id="9" name="Picture 2"/>
          <p:cNvPicPr>
            <a:picLocks noGrp="1" noChangeAspect="1" noChangeArrowheads="1"/>
          </p:cNvPicPr>
          <p:nvPr>
            <p:ph sz="quarter" idx="13"/>
          </p:nvPr>
        </p:nvPicPr>
        <p:blipFill>
          <a:blip r:embed="rId3">
            <a:extLst>
              <a:ext uri="{28A0092B-C50C-407E-A947-70E740481C1C}">
                <a14:useLocalDpi xmlns:a14="http://schemas.microsoft.com/office/drawing/2010/main" val="0"/>
              </a:ext>
            </a:extLst>
          </a:blip>
          <a:stretch>
            <a:fillRect/>
          </a:stretch>
        </p:blipFill>
        <p:spPr bwMode="auto">
          <a:xfrm>
            <a:off x="1403648" y="1988840"/>
            <a:ext cx="1993565" cy="12985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03729" y="6235700"/>
            <a:ext cx="639763" cy="622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5325715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914400" y="609600"/>
            <a:ext cx="7620000" cy="1066800"/>
          </a:xfrm>
        </p:spPr>
        <p:txBody>
          <a:bodyPr/>
          <a:lstStyle/>
          <a:p>
            <a:r>
              <a:rPr lang="en-US" b="1" i="1" cap="none" dirty="0"/>
              <a:t>Power of a test</a:t>
            </a:r>
          </a:p>
        </p:txBody>
      </p:sp>
      <p:sp>
        <p:nvSpPr>
          <p:cNvPr id="8" name="Content Placeholder 7"/>
          <p:cNvSpPr>
            <a:spLocks noGrp="1"/>
          </p:cNvSpPr>
          <p:nvPr>
            <p:ph sz="quarter" idx="13"/>
          </p:nvPr>
        </p:nvSpPr>
        <p:spPr>
          <a:xfrm>
            <a:off x="609600" y="2362200"/>
            <a:ext cx="7924800" cy="3352800"/>
          </a:xfrm>
        </p:spPr>
        <p:txBody>
          <a:bodyPr>
            <a:normAutofit/>
          </a:bodyPr>
          <a:lstStyle/>
          <a:p>
            <a:r>
              <a:rPr lang="en-US" sz="2800" dirty="0"/>
              <a:t>= 1 – probability of type II error</a:t>
            </a:r>
          </a:p>
          <a:p>
            <a:r>
              <a:rPr lang="en-US" sz="2800" dirty="0"/>
              <a:t>= 1 – 0,255</a:t>
            </a:r>
          </a:p>
          <a:p>
            <a:r>
              <a:rPr lang="en-US" sz="2800" dirty="0"/>
              <a:t>= 0.745</a:t>
            </a:r>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03729" y="6235700"/>
            <a:ext cx="639763" cy="622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1971208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57200" y="2286000"/>
            <a:ext cx="8229600" cy="1219200"/>
          </a:xfrm>
        </p:spPr>
        <p:txBody>
          <a:bodyPr>
            <a:normAutofit/>
          </a:bodyPr>
          <a:lstStyle/>
          <a:p>
            <a:r>
              <a:rPr lang="en-US" sz="3600" b="1" i="1" cap="none" dirty="0"/>
              <a:t>Which test for hypothesis 2?</a:t>
            </a:r>
          </a:p>
        </p:txBody>
      </p:sp>
      <p:pic>
        <p:nvPicPr>
          <p:cNvPr id="307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03729" y="6235700"/>
            <a:ext cx="639763" cy="622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992464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t>MMFD’</a:t>
            </a:r>
            <a:r>
              <a:rPr lang="en-US" b="1" i="1" cap="none" dirty="0"/>
              <a:t>s</a:t>
            </a:r>
            <a:r>
              <a:rPr lang="en-US" b="1" i="1" dirty="0"/>
              <a:t> </a:t>
            </a:r>
            <a:r>
              <a:rPr lang="en-US" b="1" i="1" cap="none" dirty="0"/>
              <a:t>business model</a:t>
            </a:r>
          </a:p>
        </p:txBody>
      </p:sp>
      <p:sp>
        <p:nvSpPr>
          <p:cNvPr id="3" name="Content Placeholder 2"/>
          <p:cNvSpPr>
            <a:spLocks noGrp="1"/>
          </p:cNvSpPr>
          <p:nvPr>
            <p:ph sz="quarter" idx="13"/>
          </p:nvPr>
        </p:nvSpPr>
        <p:spPr>
          <a:xfrm>
            <a:off x="457200" y="2057400"/>
            <a:ext cx="8229600" cy="4068763"/>
          </a:xfrm>
        </p:spPr>
        <p:txBody>
          <a:bodyPr>
            <a:normAutofit/>
          </a:bodyPr>
          <a:lstStyle/>
          <a:p>
            <a:pPr marL="0" indent="0" algn="just">
              <a:buNone/>
            </a:pPr>
            <a:r>
              <a:rPr lang="en-US" sz="2400" dirty="0"/>
              <a:t>MMFD had more than 800 dealers selling its tractors across India. The tractors were manufactured in one of the four plants located at Mumbai, Jaipur, </a:t>
            </a:r>
            <a:r>
              <a:rPr lang="en-US" sz="2400" dirty="0" err="1"/>
              <a:t>Rudrapur</a:t>
            </a:r>
            <a:r>
              <a:rPr lang="en-US" sz="2400" dirty="0"/>
              <a:t> and Nagpur and were then transported by road to one of the company’s stockyards, which were located in each state. MMFD had 26 sales offices located across India. Their main role is to coordinate between dealers and the company.</a:t>
            </a: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04237" y="6235700"/>
            <a:ext cx="639763" cy="622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0101320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33600"/>
            <a:ext cx="8229600" cy="1295400"/>
          </a:xfrm>
        </p:spPr>
        <p:txBody>
          <a:bodyPr>
            <a:normAutofit/>
          </a:bodyPr>
          <a:lstStyle/>
          <a:p>
            <a:r>
              <a:rPr lang="en-US" sz="3600" b="1" i="1" cap="none" dirty="0"/>
              <a:t>Which test for hypothesis 3?</a:t>
            </a:r>
          </a:p>
        </p:txBody>
      </p:sp>
      <p:pic>
        <p:nvPicPr>
          <p:cNvPr id="317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04237" y="6235700"/>
            <a:ext cx="639763" cy="622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2331396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3"/>
          </p:nvPr>
        </p:nvSpPr>
        <p:spPr>
          <a:xfrm>
            <a:off x="457200" y="1676400"/>
            <a:ext cx="8229600" cy="4449763"/>
          </a:xfrm>
        </p:spPr>
        <p:txBody>
          <a:bodyPr/>
          <a:lstStyle/>
          <a:p>
            <a:pPr algn="just"/>
            <a:r>
              <a:rPr lang="en-US" sz="2400" dirty="0"/>
              <a:t>We cannot use Z or t test for hypothesis 3.</a:t>
            </a:r>
          </a:p>
          <a:p>
            <a:pPr algn="just"/>
            <a:r>
              <a:rPr lang="en-US" sz="2400" dirty="0"/>
              <a:t>As these two tests can only be used to compare two means or two proportions.</a:t>
            </a:r>
          </a:p>
          <a:p>
            <a:pPr marL="0" indent="0">
              <a:buNone/>
            </a:pPr>
            <a:endParaRPr lang="en-US" dirty="0"/>
          </a:p>
          <a:p>
            <a:pPr marL="0" indent="0" algn="ctr">
              <a:buNone/>
            </a:pPr>
            <a:r>
              <a:rPr lang="en-US" sz="2000" b="1" i="1" dirty="0">
                <a:solidFill>
                  <a:srgbClr val="FFCC66"/>
                </a:solidFill>
              </a:rPr>
              <a:t>Therefore, here we need to use F test.</a:t>
            </a:r>
          </a:p>
        </p:txBody>
      </p:sp>
      <p:pic>
        <p:nvPicPr>
          <p:cNvPr id="327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04237" y="6235700"/>
            <a:ext cx="639763" cy="622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1974986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274638"/>
            <a:ext cx="7620000" cy="1143000"/>
          </a:xfrm>
        </p:spPr>
        <p:txBody>
          <a:bodyPr>
            <a:normAutofit/>
          </a:bodyPr>
          <a:lstStyle/>
          <a:p>
            <a:r>
              <a:rPr lang="en-US" sz="3600" b="1" i="1" cap="none" dirty="0"/>
              <a:t>F test</a:t>
            </a:r>
          </a:p>
        </p:txBody>
      </p:sp>
      <p:pic>
        <p:nvPicPr>
          <p:cNvPr id="34818" name="Picture 2"/>
          <p:cNvPicPr>
            <a:picLocks noGrp="1" noChangeAspect="1" noChangeArrowheads="1"/>
          </p:cNvPicPr>
          <p:nvPr>
            <p:ph sz="quarter" idx="13"/>
          </p:nvPr>
        </p:nvPicPr>
        <p:blipFill>
          <a:blip r:embed="rId2">
            <a:extLst>
              <a:ext uri="{28A0092B-C50C-407E-A947-70E740481C1C}">
                <a14:useLocalDpi xmlns:a14="http://schemas.microsoft.com/office/drawing/2010/main" val="0"/>
              </a:ext>
            </a:extLst>
          </a:blip>
          <a:stretch>
            <a:fillRect/>
          </a:stretch>
        </p:blipFill>
        <p:spPr bwMode="auto">
          <a:xfrm>
            <a:off x="8503865" y="6236154"/>
            <a:ext cx="640135" cy="6218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914400" y="1676400"/>
            <a:ext cx="7239000" cy="3693319"/>
          </a:xfrm>
          <a:prstGeom prst="rect">
            <a:avLst/>
          </a:prstGeom>
        </p:spPr>
        <p:txBody>
          <a:bodyPr wrap="square">
            <a:spAutoFit/>
          </a:bodyPr>
          <a:lstStyle/>
          <a:p>
            <a:pPr algn="just"/>
            <a:endParaRPr lang="en-US" dirty="0"/>
          </a:p>
          <a:p>
            <a:pPr algn="just"/>
            <a:r>
              <a:rPr lang="en-US" spc="30" dirty="0"/>
              <a:t>F-tests are named after its test statistic, F, which was named in honor of Sir Ronald Fisher. The F-statistic is simply a ratio of two variances. Variances are a measure of dispersion, or how far the data are scattered from the mean. Larger values represent greater dispersion.</a:t>
            </a:r>
          </a:p>
          <a:p>
            <a:pPr algn="just"/>
            <a:endParaRPr lang="en-US" spc="30" dirty="0"/>
          </a:p>
          <a:p>
            <a:pPr algn="just"/>
            <a:r>
              <a:rPr lang="en-US" spc="30" dirty="0">
                <a:solidFill>
                  <a:srgbClr val="FFCC00"/>
                </a:solidFill>
              </a:rPr>
              <a:t>Then why is the method comparing several means the 'analysis of variance', rather than 'analysis of means' themselves? </a:t>
            </a:r>
          </a:p>
          <a:p>
            <a:pPr algn="just"/>
            <a:endParaRPr lang="en-US" spc="30" dirty="0"/>
          </a:p>
          <a:p>
            <a:pPr algn="just"/>
            <a:r>
              <a:rPr lang="en-US" spc="30" dirty="0"/>
              <a:t>It is because that the relative location of the several group means can be more conveniently identified by variance among the group means than comparing many group means directly when number of means are large.</a:t>
            </a:r>
          </a:p>
          <a:p>
            <a:pPr algn="just"/>
            <a:endParaRPr lang="en-US" dirty="0"/>
          </a:p>
        </p:txBody>
      </p:sp>
    </p:spTree>
    <p:extLst>
      <p:ext uri="{BB962C8B-B14F-4D97-AF65-F5344CB8AC3E}">
        <p14:creationId xmlns:p14="http://schemas.microsoft.com/office/powerpoint/2010/main" val="352114015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274638"/>
            <a:ext cx="7391400" cy="1143000"/>
          </a:xfrm>
        </p:spPr>
        <p:txBody>
          <a:bodyPr/>
          <a:lstStyle/>
          <a:p>
            <a:r>
              <a:rPr lang="en-US" b="1" i="1" cap="none" dirty="0"/>
              <a:t>F test</a:t>
            </a:r>
          </a:p>
        </p:txBody>
      </p:sp>
      <p:pic>
        <p:nvPicPr>
          <p:cNvPr id="2050" name="Picture 2"/>
          <p:cNvPicPr>
            <a:picLocks noGrp="1" noChangeAspect="1" noChangeArrowheads="1"/>
          </p:cNvPicPr>
          <p:nvPr>
            <p:ph sz="quarter" idx="13"/>
          </p:nvPr>
        </p:nvPicPr>
        <p:blipFill>
          <a:blip r:embed="rId2">
            <a:extLst>
              <a:ext uri="{28A0092B-C50C-407E-A947-70E740481C1C}">
                <a14:useLocalDpi xmlns:a14="http://schemas.microsoft.com/office/drawing/2010/main" val="0"/>
              </a:ext>
            </a:extLst>
          </a:blip>
          <a:srcRect/>
          <a:stretch>
            <a:fillRect/>
          </a:stretch>
        </p:blipFill>
        <p:spPr bwMode="auto">
          <a:xfrm>
            <a:off x="2133388" y="1828641"/>
            <a:ext cx="4877223" cy="36579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3729" y="6235700"/>
            <a:ext cx="639763" cy="622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6798143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33400"/>
            <a:ext cx="8229600" cy="884238"/>
          </a:xfrm>
        </p:spPr>
        <p:txBody>
          <a:bodyPr>
            <a:normAutofit/>
          </a:bodyPr>
          <a:lstStyle/>
          <a:p>
            <a:r>
              <a:rPr lang="en-US" sz="3600" b="1" i="1" cap="none" dirty="0"/>
              <a:t>F distribution </a:t>
            </a:r>
          </a:p>
        </p:txBody>
      </p:sp>
      <p:pic>
        <p:nvPicPr>
          <p:cNvPr id="33794" name="Picture 2"/>
          <p:cNvPicPr>
            <a:picLocks noGrp="1" noChangeAspect="1" noChangeArrowheads="1"/>
          </p:cNvPicPr>
          <p:nvPr>
            <p:ph sz="quarter" idx="13"/>
          </p:nvPr>
        </p:nvPicPr>
        <p:blipFill>
          <a:blip r:embed="rId3">
            <a:extLst>
              <a:ext uri="{28A0092B-C50C-407E-A947-70E740481C1C}">
                <a14:useLocalDpi xmlns:a14="http://schemas.microsoft.com/office/drawing/2010/main" val="0"/>
              </a:ext>
            </a:extLst>
          </a:blip>
          <a:srcRect/>
          <a:stretch>
            <a:fillRect/>
          </a:stretch>
        </p:blipFill>
        <p:spPr bwMode="auto">
          <a:xfrm>
            <a:off x="8503865" y="6236154"/>
            <a:ext cx="640135" cy="6218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6" name="Picture 2"/>
          <p:cNvPicPr>
            <a:picLocks noChangeAspect="1" noChangeArrowheads="1"/>
          </p:cNvPicPr>
          <p:nvPr/>
        </p:nvPicPr>
        <p:blipFill>
          <a:blip r:embed="rId4">
            <a:extLst>
              <a:ext uri="{BEBA8EAE-BF5A-486C-A8C5-ECC9F3942E4B}">
                <a14:imgProps xmlns:a14="http://schemas.microsoft.com/office/drawing/2010/main">
                  <a14:imgLayer r:embed="rId5">
                    <a14:imgEffect>
                      <a14:sharpenSoften amount="28000"/>
                    </a14:imgEffect>
                  </a14:imgLayer>
                </a14:imgProps>
              </a:ext>
              <a:ext uri="{28A0092B-C50C-407E-A947-70E740481C1C}">
                <a14:useLocalDpi xmlns:a14="http://schemas.microsoft.com/office/drawing/2010/main" val="0"/>
              </a:ext>
            </a:extLst>
          </a:blip>
          <a:srcRect/>
          <a:stretch>
            <a:fillRect/>
          </a:stretch>
        </p:blipFill>
        <p:spPr bwMode="auto">
          <a:xfrm>
            <a:off x="2286000" y="2000250"/>
            <a:ext cx="4886325" cy="3257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191870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33400"/>
            <a:ext cx="8229600" cy="884238"/>
          </a:xfrm>
        </p:spPr>
        <p:txBody>
          <a:bodyPr>
            <a:normAutofit/>
          </a:bodyPr>
          <a:lstStyle/>
          <a:p>
            <a:r>
              <a:rPr lang="en-US" sz="3600" b="1" i="1" dirty="0"/>
              <a:t>ANOVA</a:t>
            </a:r>
          </a:p>
        </p:txBody>
      </p:sp>
      <p:pic>
        <p:nvPicPr>
          <p:cNvPr id="35842" name="Picture 2"/>
          <p:cNvPicPr>
            <a:picLocks noGrp="1" noChangeAspect="1" noChangeArrowheads="1"/>
          </p:cNvPicPr>
          <p:nvPr>
            <p:ph sz="quarter" idx="13"/>
          </p:nvPr>
        </p:nvPicPr>
        <p:blipFill>
          <a:blip r:embed="rId2">
            <a:extLst>
              <a:ext uri="{28A0092B-C50C-407E-A947-70E740481C1C}">
                <a14:useLocalDpi xmlns:a14="http://schemas.microsoft.com/office/drawing/2010/main" val="0"/>
              </a:ext>
            </a:extLst>
          </a:blip>
          <a:srcRect/>
          <a:stretch>
            <a:fillRect/>
          </a:stretch>
        </p:blipFill>
        <p:spPr bwMode="auto">
          <a:xfrm>
            <a:off x="8503865" y="6236154"/>
            <a:ext cx="640135" cy="6218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0" name="Picture 2"/>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41000"/>
                    </a14:imgEffect>
                  </a14:imgLayer>
                </a14:imgProps>
              </a:ext>
              <a:ext uri="{28A0092B-C50C-407E-A947-70E740481C1C}">
                <a14:useLocalDpi xmlns:a14="http://schemas.microsoft.com/office/drawing/2010/main" val="0"/>
              </a:ext>
            </a:extLst>
          </a:blip>
          <a:srcRect/>
          <a:stretch>
            <a:fillRect/>
          </a:stretch>
        </p:blipFill>
        <p:spPr bwMode="auto">
          <a:xfrm>
            <a:off x="1371600" y="2033559"/>
            <a:ext cx="6400800" cy="3035585"/>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4049010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i="1" cap="none" dirty="0"/>
              <a:t>ANOVA example</a:t>
            </a:r>
            <a:endParaRPr lang="en-US" i="1" cap="none" dirty="0"/>
          </a:p>
        </p:txBody>
      </p:sp>
      <p:sp>
        <p:nvSpPr>
          <p:cNvPr id="3" name="Content Placeholder 2"/>
          <p:cNvSpPr>
            <a:spLocks noGrp="1"/>
          </p:cNvSpPr>
          <p:nvPr>
            <p:ph sz="quarter" idx="13"/>
          </p:nvPr>
        </p:nvSpPr>
        <p:spPr>
          <a:xfrm>
            <a:off x="609600" y="2133600"/>
            <a:ext cx="7924800" cy="3581400"/>
          </a:xfrm>
        </p:spPr>
        <p:txBody>
          <a:bodyPr>
            <a:normAutofit/>
          </a:bodyPr>
          <a:lstStyle/>
          <a:p>
            <a:pPr marL="0" indent="0" algn="just">
              <a:buNone/>
            </a:pPr>
            <a:r>
              <a:rPr lang="en-US" sz="2400" dirty="0"/>
              <a:t>The data below resulted from measuring the difference in resistance resulting from subjecting identical resistors to three different temperatures for a period of 24 hours. The sample size of each group was 5. In the language of design of experiments, we have an experiment in which each of three treatments was replicated 5 times.</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98141" y="6235700"/>
            <a:ext cx="639763" cy="622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8840806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274638"/>
            <a:ext cx="7391400" cy="1143000"/>
          </a:xfrm>
        </p:spPr>
        <p:txBody>
          <a:bodyPr/>
          <a:lstStyle/>
          <a:p>
            <a:r>
              <a:rPr lang="en-US" sz="3200" b="1" i="1" cap="none" dirty="0"/>
              <a:t>The table</a:t>
            </a:r>
          </a:p>
        </p:txBody>
      </p:sp>
      <p:graphicFrame>
        <p:nvGraphicFramePr>
          <p:cNvPr id="6" name="Content Placeholder 5"/>
          <p:cNvGraphicFramePr>
            <a:graphicFrameLocks noGrp="1"/>
          </p:cNvGraphicFramePr>
          <p:nvPr>
            <p:ph sz="quarter" idx="13"/>
            <p:extLst>
              <p:ext uri="{D42A27DB-BD31-4B8C-83A1-F6EECF244321}">
                <p14:modId xmlns:p14="http://schemas.microsoft.com/office/powerpoint/2010/main" val="2167552369"/>
              </p:ext>
            </p:extLst>
          </p:nvPr>
        </p:nvGraphicFramePr>
        <p:xfrm>
          <a:off x="2971801" y="1650521"/>
          <a:ext cx="3352798" cy="3988279"/>
        </p:xfrm>
        <a:graphic>
          <a:graphicData uri="http://schemas.openxmlformats.org/drawingml/2006/table">
            <a:tbl>
              <a:tblPr/>
              <a:tblGrid>
                <a:gridCol w="1118629">
                  <a:extLst>
                    <a:ext uri="{9D8B030D-6E8A-4147-A177-3AD203B41FA5}">
                      <a16:colId xmlns:a16="http://schemas.microsoft.com/office/drawing/2014/main" xmlns="" val="20000"/>
                    </a:ext>
                  </a:extLst>
                </a:gridCol>
                <a:gridCol w="744723">
                  <a:extLst>
                    <a:ext uri="{9D8B030D-6E8A-4147-A177-3AD203B41FA5}">
                      <a16:colId xmlns:a16="http://schemas.microsoft.com/office/drawing/2014/main" xmlns="" val="20001"/>
                    </a:ext>
                  </a:extLst>
                </a:gridCol>
                <a:gridCol w="744723">
                  <a:extLst>
                    <a:ext uri="{9D8B030D-6E8A-4147-A177-3AD203B41FA5}">
                      <a16:colId xmlns:a16="http://schemas.microsoft.com/office/drawing/2014/main" xmlns="" val="20002"/>
                    </a:ext>
                  </a:extLst>
                </a:gridCol>
                <a:gridCol w="744723">
                  <a:extLst>
                    <a:ext uri="{9D8B030D-6E8A-4147-A177-3AD203B41FA5}">
                      <a16:colId xmlns:a16="http://schemas.microsoft.com/office/drawing/2014/main" xmlns="" val="20003"/>
                    </a:ext>
                  </a:extLst>
                </a:gridCol>
              </a:tblGrid>
              <a:tr h="516205">
                <a:tc gridSpan="3">
                  <a:txBody>
                    <a:bodyPr/>
                    <a:lstStyle/>
                    <a:p>
                      <a:r>
                        <a:rPr lang="en-US" sz="1600">
                          <a:solidFill>
                            <a:schemeClr val="bg1"/>
                          </a:solidFill>
                        </a:rPr>
                        <a:t/>
                      </a:r>
                      <a:br>
                        <a:rPr lang="en-US" sz="1600">
                          <a:solidFill>
                            <a:schemeClr val="bg1"/>
                          </a:solidFill>
                        </a:rPr>
                      </a:br>
                      <a:endParaRPr lang="en-US" sz="1600">
                        <a:solidFill>
                          <a:schemeClr val="bg1"/>
                        </a:solidFill>
                      </a:endParaRPr>
                    </a:p>
                  </a:txBody>
                  <a:tcPr marL="82296" marR="82296" marT="41148" marB="41148" anchor="ctr">
                    <a:lnL>
                      <a:noFill/>
                    </a:lnL>
                    <a:lnR>
                      <a:noFill/>
                    </a:lnR>
                    <a:lnT>
                      <a:noFill/>
                    </a:lnT>
                    <a:lnB>
                      <a:noFill/>
                    </a:lnB>
                    <a:solidFill>
                      <a:srgbClr val="FFFFCC"/>
                    </a:solidFill>
                  </a:tcPr>
                </a:tc>
                <a:tc hMerge="1">
                  <a:txBody>
                    <a:bodyPr/>
                    <a:lstStyle/>
                    <a:p>
                      <a:endParaRPr lang="en-US"/>
                    </a:p>
                  </a:txBody>
                  <a:tcPr/>
                </a:tc>
                <a:tc hMerge="1">
                  <a:txBody>
                    <a:bodyPr/>
                    <a:lstStyle/>
                    <a:p>
                      <a:endParaRPr lang="en-US"/>
                    </a:p>
                  </a:txBody>
                  <a:tcPr/>
                </a:tc>
                <a:tc>
                  <a:txBody>
                    <a:bodyPr/>
                    <a:lstStyle/>
                    <a:p>
                      <a:endParaRPr lang="en-US" sz="1600">
                        <a:solidFill>
                          <a:schemeClr val="bg1"/>
                        </a:solidFill>
                      </a:endParaRPr>
                    </a:p>
                  </a:txBody>
                  <a:tcPr marL="82296" marR="82296" marT="41148" marB="41148">
                    <a:lnL>
                      <a:noFill/>
                    </a:lnL>
                  </a:tcPr>
                </a:tc>
                <a:extLst>
                  <a:ext uri="{0D108BD9-81ED-4DB2-BD59-A6C34878D82A}">
                    <a16:rowId xmlns:a16="http://schemas.microsoft.com/office/drawing/2014/main" xmlns="" val="10000"/>
                  </a:ext>
                </a:extLst>
              </a:tr>
              <a:tr h="483079">
                <a:tc>
                  <a:txBody>
                    <a:bodyPr/>
                    <a:lstStyle/>
                    <a:p>
                      <a:pPr algn="ctr"/>
                      <a:endParaRPr lang="en-US" sz="1600">
                        <a:solidFill>
                          <a:schemeClr val="bg1"/>
                        </a:solidFill>
                      </a:endParaRPr>
                    </a:p>
                  </a:txBody>
                  <a:tcPr marL="82296" marR="82296" marT="41148" marB="41148" anchor="ctr">
                    <a:lnL>
                      <a:noFill/>
                    </a:lnL>
                    <a:lnR>
                      <a:noFill/>
                    </a:lnR>
                    <a:lnT>
                      <a:noFill/>
                    </a:lnT>
                    <a:lnB>
                      <a:noFill/>
                    </a:lnB>
                    <a:solidFill>
                      <a:srgbClr val="FFFFCC"/>
                    </a:solidFill>
                  </a:tcPr>
                </a:tc>
                <a:tc>
                  <a:txBody>
                    <a:bodyPr/>
                    <a:lstStyle/>
                    <a:p>
                      <a:pPr algn="ctr"/>
                      <a:r>
                        <a:rPr lang="en-US" sz="1600">
                          <a:solidFill>
                            <a:schemeClr val="bg1"/>
                          </a:solidFill>
                        </a:rPr>
                        <a:t>Level 1</a:t>
                      </a:r>
                    </a:p>
                  </a:txBody>
                  <a:tcPr marL="82296" marR="82296" marT="41148" marB="41148" anchor="ctr">
                    <a:lnL>
                      <a:noFill/>
                    </a:lnL>
                    <a:lnR>
                      <a:noFill/>
                    </a:lnR>
                    <a:lnT>
                      <a:noFill/>
                    </a:lnT>
                    <a:lnB>
                      <a:noFill/>
                    </a:lnB>
                    <a:solidFill>
                      <a:srgbClr val="FFFFCC"/>
                    </a:solidFill>
                  </a:tcPr>
                </a:tc>
                <a:tc>
                  <a:txBody>
                    <a:bodyPr/>
                    <a:lstStyle/>
                    <a:p>
                      <a:pPr algn="ctr"/>
                      <a:r>
                        <a:rPr lang="en-US" sz="1600">
                          <a:solidFill>
                            <a:schemeClr val="bg1"/>
                          </a:solidFill>
                        </a:rPr>
                        <a:t>Level 2</a:t>
                      </a:r>
                    </a:p>
                  </a:txBody>
                  <a:tcPr marL="82296" marR="82296" marT="41148" marB="41148" anchor="ctr">
                    <a:lnL>
                      <a:noFill/>
                    </a:lnL>
                    <a:lnR>
                      <a:noFill/>
                    </a:lnR>
                    <a:lnT>
                      <a:noFill/>
                    </a:lnT>
                    <a:lnB>
                      <a:noFill/>
                    </a:lnB>
                    <a:solidFill>
                      <a:srgbClr val="FFFFCC"/>
                    </a:solidFill>
                  </a:tcPr>
                </a:tc>
                <a:tc>
                  <a:txBody>
                    <a:bodyPr/>
                    <a:lstStyle/>
                    <a:p>
                      <a:pPr algn="ctr"/>
                      <a:r>
                        <a:rPr lang="en-US" sz="1600">
                          <a:solidFill>
                            <a:schemeClr val="bg1"/>
                          </a:solidFill>
                        </a:rPr>
                        <a:t>Level 3</a:t>
                      </a:r>
                    </a:p>
                  </a:txBody>
                  <a:tcPr marL="82296" marR="82296" marT="41148" marB="41148" anchor="ctr">
                    <a:lnL>
                      <a:noFill/>
                    </a:lnL>
                    <a:lnR>
                      <a:noFill/>
                    </a:lnR>
                    <a:lnB>
                      <a:noFill/>
                    </a:lnB>
                    <a:solidFill>
                      <a:srgbClr val="FFFFCC"/>
                    </a:solidFill>
                  </a:tcPr>
                </a:tc>
                <a:extLst>
                  <a:ext uri="{0D108BD9-81ED-4DB2-BD59-A6C34878D82A}">
                    <a16:rowId xmlns:a16="http://schemas.microsoft.com/office/drawing/2014/main" xmlns="" val="10001"/>
                  </a:ext>
                </a:extLst>
              </a:tr>
              <a:tr h="295368">
                <a:tc>
                  <a:txBody>
                    <a:bodyPr/>
                    <a:lstStyle/>
                    <a:p>
                      <a:pPr algn="ctr"/>
                      <a:endParaRPr lang="en-US" sz="1600">
                        <a:solidFill>
                          <a:schemeClr val="bg1"/>
                        </a:solidFill>
                      </a:endParaRPr>
                    </a:p>
                  </a:txBody>
                  <a:tcPr marL="82296" marR="82296" marT="41148" marB="41148" anchor="ctr">
                    <a:lnL>
                      <a:noFill/>
                    </a:lnL>
                    <a:lnR>
                      <a:noFill/>
                    </a:lnR>
                    <a:lnT>
                      <a:noFill/>
                    </a:lnT>
                    <a:lnB>
                      <a:noFill/>
                    </a:lnB>
                    <a:solidFill>
                      <a:srgbClr val="FFFFCC"/>
                    </a:solidFill>
                  </a:tcPr>
                </a:tc>
                <a:tc gridSpan="3">
                  <a:txBody>
                    <a:bodyPr/>
                    <a:lstStyle/>
                    <a:p>
                      <a:pPr algn="ctr"/>
                      <a:endParaRPr lang="en-US" sz="1600">
                        <a:solidFill>
                          <a:schemeClr val="bg1"/>
                        </a:solidFill>
                      </a:endParaRPr>
                    </a:p>
                  </a:txBody>
                  <a:tcPr marL="82296" marR="82296" marT="41148" marB="41148" anchor="ctr">
                    <a:lnL>
                      <a:noFill/>
                    </a:lnL>
                    <a:lnR>
                      <a:noFill/>
                    </a:lnR>
                    <a:lnT>
                      <a:noFill/>
                    </a:lnT>
                    <a:lnB>
                      <a:noFill/>
                    </a:lnB>
                    <a:solidFill>
                      <a:srgbClr val="FFFFCC"/>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xmlns="" val="10002"/>
                  </a:ext>
                </a:extLst>
              </a:tr>
              <a:tr h="295368">
                <a:tc>
                  <a:txBody>
                    <a:bodyPr/>
                    <a:lstStyle/>
                    <a:p>
                      <a:pPr algn="ctr"/>
                      <a:endParaRPr lang="en-US" sz="1600">
                        <a:solidFill>
                          <a:schemeClr val="bg1"/>
                        </a:solidFill>
                      </a:endParaRPr>
                    </a:p>
                  </a:txBody>
                  <a:tcPr marL="82296" marR="82296" marT="41148" marB="41148" anchor="ctr">
                    <a:lnL>
                      <a:noFill/>
                    </a:lnL>
                    <a:lnR>
                      <a:noFill/>
                    </a:lnR>
                    <a:lnT>
                      <a:noFill/>
                    </a:lnT>
                    <a:lnB>
                      <a:noFill/>
                    </a:lnB>
                    <a:solidFill>
                      <a:srgbClr val="FFFFCC"/>
                    </a:solidFill>
                  </a:tcPr>
                </a:tc>
                <a:tc>
                  <a:txBody>
                    <a:bodyPr/>
                    <a:lstStyle/>
                    <a:p>
                      <a:pPr algn="ctr"/>
                      <a:r>
                        <a:rPr lang="en-US" sz="1600">
                          <a:solidFill>
                            <a:schemeClr val="bg1"/>
                          </a:solidFill>
                        </a:rPr>
                        <a:t>6.9</a:t>
                      </a:r>
                    </a:p>
                  </a:txBody>
                  <a:tcPr marL="82296" marR="82296" marT="41148" marB="41148" anchor="ctr">
                    <a:lnL>
                      <a:noFill/>
                    </a:lnL>
                    <a:lnR>
                      <a:noFill/>
                    </a:lnR>
                    <a:lnT>
                      <a:noFill/>
                    </a:lnT>
                    <a:lnB>
                      <a:noFill/>
                    </a:lnB>
                    <a:solidFill>
                      <a:srgbClr val="FFFFCC"/>
                    </a:solidFill>
                  </a:tcPr>
                </a:tc>
                <a:tc>
                  <a:txBody>
                    <a:bodyPr/>
                    <a:lstStyle/>
                    <a:p>
                      <a:pPr algn="ctr"/>
                      <a:r>
                        <a:rPr lang="en-US" sz="1600">
                          <a:solidFill>
                            <a:schemeClr val="bg1"/>
                          </a:solidFill>
                        </a:rPr>
                        <a:t>8.3</a:t>
                      </a:r>
                    </a:p>
                  </a:txBody>
                  <a:tcPr marL="82296" marR="82296" marT="41148" marB="41148" anchor="ctr">
                    <a:lnL>
                      <a:noFill/>
                    </a:lnL>
                    <a:lnR>
                      <a:noFill/>
                    </a:lnR>
                    <a:lnT>
                      <a:noFill/>
                    </a:lnT>
                    <a:lnB>
                      <a:noFill/>
                    </a:lnB>
                    <a:solidFill>
                      <a:srgbClr val="FFFFCC"/>
                    </a:solidFill>
                  </a:tcPr>
                </a:tc>
                <a:tc>
                  <a:txBody>
                    <a:bodyPr/>
                    <a:lstStyle/>
                    <a:p>
                      <a:pPr algn="ctr"/>
                      <a:r>
                        <a:rPr lang="en-US" sz="1600">
                          <a:solidFill>
                            <a:schemeClr val="bg1"/>
                          </a:solidFill>
                        </a:rPr>
                        <a:t>8.0</a:t>
                      </a:r>
                    </a:p>
                  </a:txBody>
                  <a:tcPr marL="82296" marR="82296" marT="41148" marB="41148" anchor="ctr">
                    <a:lnL>
                      <a:noFill/>
                    </a:lnL>
                    <a:lnR>
                      <a:noFill/>
                    </a:lnR>
                    <a:lnT>
                      <a:noFill/>
                    </a:lnT>
                    <a:lnB>
                      <a:noFill/>
                    </a:lnB>
                    <a:solidFill>
                      <a:srgbClr val="FFFFCC"/>
                    </a:solidFill>
                  </a:tcPr>
                </a:tc>
                <a:extLst>
                  <a:ext uri="{0D108BD9-81ED-4DB2-BD59-A6C34878D82A}">
                    <a16:rowId xmlns:a16="http://schemas.microsoft.com/office/drawing/2014/main" xmlns="" val="10003"/>
                  </a:ext>
                </a:extLst>
              </a:tr>
              <a:tr h="295368">
                <a:tc>
                  <a:txBody>
                    <a:bodyPr/>
                    <a:lstStyle/>
                    <a:p>
                      <a:pPr algn="ctr"/>
                      <a:endParaRPr lang="en-US" sz="1600">
                        <a:solidFill>
                          <a:schemeClr val="bg1"/>
                        </a:solidFill>
                      </a:endParaRPr>
                    </a:p>
                  </a:txBody>
                  <a:tcPr marL="82296" marR="82296" marT="41148" marB="41148" anchor="ctr">
                    <a:lnL>
                      <a:noFill/>
                    </a:lnL>
                    <a:lnR>
                      <a:noFill/>
                    </a:lnR>
                    <a:lnT>
                      <a:noFill/>
                    </a:lnT>
                    <a:lnB>
                      <a:noFill/>
                    </a:lnB>
                    <a:solidFill>
                      <a:srgbClr val="FFFFCC"/>
                    </a:solidFill>
                  </a:tcPr>
                </a:tc>
                <a:tc>
                  <a:txBody>
                    <a:bodyPr/>
                    <a:lstStyle/>
                    <a:p>
                      <a:pPr algn="ctr"/>
                      <a:r>
                        <a:rPr lang="en-US" sz="1600">
                          <a:solidFill>
                            <a:schemeClr val="bg1"/>
                          </a:solidFill>
                        </a:rPr>
                        <a:t>5.4</a:t>
                      </a:r>
                    </a:p>
                  </a:txBody>
                  <a:tcPr marL="82296" marR="82296" marT="41148" marB="41148" anchor="ctr">
                    <a:lnL>
                      <a:noFill/>
                    </a:lnL>
                    <a:lnR>
                      <a:noFill/>
                    </a:lnR>
                    <a:lnT>
                      <a:noFill/>
                    </a:lnT>
                    <a:lnB>
                      <a:noFill/>
                    </a:lnB>
                    <a:solidFill>
                      <a:srgbClr val="FFFFCC"/>
                    </a:solidFill>
                  </a:tcPr>
                </a:tc>
                <a:tc>
                  <a:txBody>
                    <a:bodyPr/>
                    <a:lstStyle/>
                    <a:p>
                      <a:pPr algn="ctr"/>
                      <a:r>
                        <a:rPr lang="en-US" sz="1600">
                          <a:solidFill>
                            <a:schemeClr val="bg1"/>
                          </a:solidFill>
                        </a:rPr>
                        <a:t>6.8</a:t>
                      </a:r>
                    </a:p>
                  </a:txBody>
                  <a:tcPr marL="82296" marR="82296" marT="41148" marB="41148" anchor="ctr">
                    <a:lnL>
                      <a:noFill/>
                    </a:lnL>
                    <a:lnR>
                      <a:noFill/>
                    </a:lnR>
                    <a:lnT>
                      <a:noFill/>
                    </a:lnT>
                    <a:lnB>
                      <a:noFill/>
                    </a:lnB>
                    <a:solidFill>
                      <a:srgbClr val="FFFFCC"/>
                    </a:solidFill>
                  </a:tcPr>
                </a:tc>
                <a:tc>
                  <a:txBody>
                    <a:bodyPr/>
                    <a:lstStyle/>
                    <a:p>
                      <a:pPr algn="ctr"/>
                      <a:r>
                        <a:rPr lang="en-US" sz="1600">
                          <a:solidFill>
                            <a:schemeClr val="bg1"/>
                          </a:solidFill>
                        </a:rPr>
                        <a:t>10.5</a:t>
                      </a:r>
                    </a:p>
                  </a:txBody>
                  <a:tcPr marL="82296" marR="82296" marT="41148" marB="41148" anchor="ctr">
                    <a:lnL>
                      <a:noFill/>
                    </a:lnL>
                    <a:lnR>
                      <a:noFill/>
                    </a:lnR>
                    <a:lnT>
                      <a:noFill/>
                    </a:lnT>
                    <a:lnB>
                      <a:noFill/>
                    </a:lnB>
                    <a:solidFill>
                      <a:srgbClr val="FFFFCC"/>
                    </a:solidFill>
                  </a:tcPr>
                </a:tc>
                <a:extLst>
                  <a:ext uri="{0D108BD9-81ED-4DB2-BD59-A6C34878D82A}">
                    <a16:rowId xmlns:a16="http://schemas.microsoft.com/office/drawing/2014/main" xmlns="" val="10004"/>
                  </a:ext>
                </a:extLst>
              </a:tr>
              <a:tr h="295368">
                <a:tc>
                  <a:txBody>
                    <a:bodyPr/>
                    <a:lstStyle/>
                    <a:p>
                      <a:pPr algn="ctr"/>
                      <a:endParaRPr lang="en-US" sz="1600">
                        <a:solidFill>
                          <a:schemeClr val="bg1"/>
                        </a:solidFill>
                      </a:endParaRPr>
                    </a:p>
                  </a:txBody>
                  <a:tcPr marL="82296" marR="82296" marT="41148" marB="41148" anchor="ctr">
                    <a:lnL>
                      <a:noFill/>
                    </a:lnL>
                    <a:lnR>
                      <a:noFill/>
                    </a:lnR>
                    <a:lnT>
                      <a:noFill/>
                    </a:lnT>
                    <a:lnB>
                      <a:noFill/>
                    </a:lnB>
                    <a:solidFill>
                      <a:srgbClr val="FFFFCC"/>
                    </a:solidFill>
                  </a:tcPr>
                </a:tc>
                <a:tc>
                  <a:txBody>
                    <a:bodyPr/>
                    <a:lstStyle/>
                    <a:p>
                      <a:pPr algn="ctr"/>
                      <a:r>
                        <a:rPr lang="en-US" sz="1600">
                          <a:solidFill>
                            <a:schemeClr val="bg1"/>
                          </a:solidFill>
                        </a:rPr>
                        <a:t>5.8</a:t>
                      </a:r>
                    </a:p>
                  </a:txBody>
                  <a:tcPr marL="82296" marR="82296" marT="41148" marB="41148" anchor="ctr">
                    <a:lnL>
                      <a:noFill/>
                    </a:lnL>
                    <a:lnR>
                      <a:noFill/>
                    </a:lnR>
                    <a:lnT>
                      <a:noFill/>
                    </a:lnT>
                    <a:lnB>
                      <a:noFill/>
                    </a:lnB>
                    <a:solidFill>
                      <a:srgbClr val="FFFFCC"/>
                    </a:solidFill>
                  </a:tcPr>
                </a:tc>
                <a:tc>
                  <a:txBody>
                    <a:bodyPr/>
                    <a:lstStyle/>
                    <a:p>
                      <a:pPr algn="ctr"/>
                      <a:r>
                        <a:rPr lang="en-US" sz="1600">
                          <a:solidFill>
                            <a:schemeClr val="bg1"/>
                          </a:solidFill>
                        </a:rPr>
                        <a:t>7.8</a:t>
                      </a:r>
                    </a:p>
                  </a:txBody>
                  <a:tcPr marL="82296" marR="82296" marT="41148" marB="41148" anchor="ctr">
                    <a:lnL>
                      <a:noFill/>
                    </a:lnL>
                    <a:lnR>
                      <a:noFill/>
                    </a:lnR>
                    <a:lnT>
                      <a:noFill/>
                    </a:lnT>
                    <a:lnB>
                      <a:noFill/>
                    </a:lnB>
                    <a:solidFill>
                      <a:srgbClr val="FFFFCC"/>
                    </a:solidFill>
                  </a:tcPr>
                </a:tc>
                <a:tc>
                  <a:txBody>
                    <a:bodyPr/>
                    <a:lstStyle/>
                    <a:p>
                      <a:pPr algn="ctr"/>
                      <a:r>
                        <a:rPr lang="en-US" sz="1600">
                          <a:solidFill>
                            <a:schemeClr val="bg1"/>
                          </a:solidFill>
                        </a:rPr>
                        <a:t>8.1</a:t>
                      </a:r>
                    </a:p>
                  </a:txBody>
                  <a:tcPr marL="82296" marR="82296" marT="41148" marB="41148" anchor="ctr">
                    <a:lnL>
                      <a:noFill/>
                    </a:lnL>
                    <a:lnR>
                      <a:noFill/>
                    </a:lnR>
                    <a:lnT>
                      <a:noFill/>
                    </a:lnT>
                    <a:lnB>
                      <a:noFill/>
                    </a:lnB>
                    <a:solidFill>
                      <a:srgbClr val="FFFFCC"/>
                    </a:solidFill>
                  </a:tcPr>
                </a:tc>
                <a:extLst>
                  <a:ext uri="{0D108BD9-81ED-4DB2-BD59-A6C34878D82A}">
                    <a16:rowId xmlns:a16="http://schemas.microsoft.com/office/drawing/2014/main" xmlns="" val="10005"/>
                  </a:ext>
                </a:extLst>
              </a:tr>
              <a:tr h="295368">
                <a:tc>
                  <a:txBody>
                    <a:bodyPr/>
                    <a:lstStyle/>
                    <a:p>
                      <a:pPr algn="ctr"/>
                      <a:endParaRPr lang="en-US" sz="1600">
                        <a:solidFill>
                          <a:schemeClr val="bg1"/>
                        </a:solidFill>
                      </a:endParaRPr>
                    </a:p>
                  </a:txBody>
                  <a:tcPr marL="82296" marR="82296" marT="41148" marB="41148" anchor="ctr">
                    <a:lnL>
                      <a:noFill/>
                    </a:lnL>
                    <a:lnR>
                      <a:noFill/>
                    </a:lnR>
                    <a:lnT>
                      <a:noFill/>
                    </a:lnT>
                    <a:lnB>
                      <a:noFill/>
                    </a:lnB>
                    <a:solidFill>
                      <a:srgbClr val="FFFFCC"/>
                    </a:solidFill>
                  </a:tcPr>
                </a:tc>
                <a:tc>
                  <a:txBody>
                    <a:bodyPr/>
                    <a:lstStyle/>
                    <a:p>
                      <a:pPr algn="ctr"/>
                      <a:r>
                        <a:rPr lang="en-US" sz="1600">
                          <a:solidFill>
                            <a:schemeClr val="bg1"/>
                          </a:solidFill>
                        </a:rPr>
                        <a:t>4.6</a:t>
                      </a:r>
                    </a:p>
                  </a:txBody>
                  <a:tcPr marL="82296" marR="82296" marT="41148" marB="41148" anchor="ctr">
                    <a:lnL>
                      <a:noFill/>
                    </a:lnL>
                    <a:lnR>
                      <a:noFill/>
                    </a:lnR>
                    <a:lnT>
                      <a:noFill/>
                    </a:lnT>
                    <a:lnB>
                      <a:noFill/>
                    </a:lnB>
                    <a:solidFill>
                      <a:srgbClr val="FFFFCC"/>
                    </a:solidFill>
                  </a:tcPr>
                </a:tc>
                <a:tc>
                  <a:txBody>
                    <a:bodyPr/>
                    <a:lstStyle/>
                    <a:p>
                      <a:pPr algn="ctr"/>
                      <a:r>
                        <a:rPr lang="en-US" sz="1600">
                          <a:solidFill>
                            <a:schemeClr val="bg1"/>
                          </a:solidFill>
                        </a:rPr>
                        <a:t>9.2</a:t>
                      </a:r>
                    </a:p>
                  </a:txBody>
                  <a:tcPr marL="82296" marR="82296" marT="41148" marB="41148" anchor="ctr">
                    <a:lnL>
                      <a:noFill/>
                    </a:lnL>
                    <a:lnR>
                      <a:noFill/>
                    </a:lnR>
                    <a:lnT>
                      <a:noFill/>
                    </a:lnT>
                    <a:lnB>
                      <a:noFill/>
                    </a:lnB>
                    <a:solidFill>
                      <a:srgbClr val="FFFFCC"/>
                    </a:solidFill>
                  </a:tcPr>
                </a:tc>
                <a:tc>
                  <a:txBody>
                    <a:bodyPr/>
                    <a:lstStyle/>
                    <a:p>
                      <a:pPr algn="ctr"/>
                      <a:r>
                        <a:rPr lang="en-US" sz="1600">
                          <a:solidFill>
                            <a:schemeClr val="bg1"/>
                          </a:solidFill>
                        </a:rPr>
                        <a:t>6.9</a:t>
                      </a:r>
                    </a:p>
                  </a:txBody>
                  <a:tcPr marL="82296" marR="82296" marT="41148" marB="41148" anchor="ctr">
                    <a:lnL>
                      <a:noFill/>
                    </a:lnL>
                    <a:lnR>
                      <a:noFill/>
                    </a:lnR>
                    <a:lnT>
                      <a:noFill/>
                    </a:lnT>
                    <a:lnB>
                      <a:noFill/>
                    </a:lnB>
                    <a:solidFill>
                      <a:srgbClr val="FFFFCC"/>
                    </a:solidFill>
                  </a:tcPr>
                </a:tc>
                <a:extLst>
                  <a:ext uri="{0D108BD9-81ED-4DB2-BD59-A6C34878D82A}">
                    <a16:rowId xmlns:a16="http://schemas.microsoft.com/office/drawing/2014/main" xmlns="" val="10006"/>
                  </a:ext>
                </a:extLst>
              </a:tr>
              <a:tr h="295368">
                <a:tc>
                  <a:txBody>
                    <a:bodyPr/>
                    <a:lstStyle/>
                    <a:p>
                      <a:pPr algn="ctr"/>
                      <a:endParaRPr lang="en-US" sz="1600">
                        <a:solidFill>
                          <a:schemeClr val="bg1"/>
                        </a:solidFill>
                      </a:endParaRPr>
                    </a:p>
                  </a:txBody>
                  <a:tcPr marL="82296" marR="82296" marT="41148" marB="41148" anchor="ctr">
                    <a:lnL>
                      <a:noFill/>
                    </a:lnL>
                    <a:lnR>
                      <a:noFill/>
                    </a:lnR>
                    <a:lnT>
                      <a:noFill/>
                    </a:lnT>
                    <a:lnB>
                      <a:noFill/>
                    </a:lnB>
                    <a:solidFill>
                      <a:srgbClr val="FFFFCC"/>
                    </a:solidFill>
                  </a:tcPr>
                </a:tc>
                <a:tc>
                  <a:txBody>
                    <a:bodyPr/>
                    <a:lstStyle/>
                    <a:p>
                      <a:pPr algn="ctr"/>
                      <a:r>
                        <a:rPr lang="en-US" sz="1600">
                          <a:solidFill>
                            <a:schemeClr val="bg1"/>
                          </a:solidFill>
                        </a:rPr>
                        <a:t>4.0</a:t>
                      </a:r>
                    </a:p>
                  </a:txBody>
                  <a:tcPr marL="82296" marR="82296" marT="41148" marB="41148" anchor="ctr">
                    <a:lnL>
                      <a:noFill/>
                    </a:lnL>
                    <a:lnR>
                      <a:noFill/>
                    </a:lnR>
                    <a:lnT>
                      <a:noFill/>
                    </a:lnT>
                    <a:lnB>
                      <a:noFill/>
                    </a:lnB>
                    <a:solidFill>
                      <a:srgbClr val="FFFFCC"/>
                    </a:solidFill>
                  </a:tcPr>
                </a:tc>
                <a:tc>
                  <a:txBody>
                    <a:bodyPr/>
                    <a:lstStyle/>
                    <a:p>
                      <a:pPr algn="ctr"/>
                      <a:r>
                        <a:rPr lang="en-US" sz="1600">
                          <a:solidFill>
                            <a:schemeClr val="bg1"/>
                          </a:solidFill>
                        </a:rPr>
                        <a:t>6.5</a:t>
                      </a:r>
                    </a:p>
                  </a:txBody>
                  <a:tcPr marL="82296" marR="82296" marT="41148" marB="41148" anchor="ctr">
                    <a:lnL>
                      <a:noFill/>
                    </a:lnL>
                    <a:lnR>
                      <a:noFill/>
                    </a:lnR>
                    <a:lnT>
                      <a:noFill/>
                    </a:lnT>
                    <a:lnB>
                      <a:noFill/>
                    </a:lnB>
                    <a:solidFill>
                      <a:srgbClr val="FFFFCC"/>
                    </a:solidFill>
                  </a:tcPr>
                </a:tc>
                <a:tc>
                  <a:txBody>
                    <a:bodyPr/>
                    <a:lstStyle/>
                    <a:p>
                      <a:pPr algn="ctr"/>
                      <a:r>
                        <a:rPr lang="en-US" sz="1600">
                          <a:solidFill>
                            <a:schemeClr val="bg1"/>
                          </a:solidFill>
                        </a:rPr>
                        <a:t>9.3</a:t>
                      </a:r>
                    </a:p>
                  </a:txBody>
                  <a:tcPr marL="82296" marR="82296" marT="41148" marB="41148" anchor="ctr">
                    <a:lnL>
                      <a:noFill/>
                    </a:lnL>
                    <a:lnR>
                      <a:noFill/>
                    </a:lnR>
                    <a:lnT>
                      <a:noFill/>
                    </a:lnT>
                    <a:lnB>
                      <a:noFill/>
                    </a:lnB>
                    <a:solidFill>
                      <a:srgbClr val="FFFFCC"/>
                    </a:solidFill>
                  </a:tcPr>
                </a:tc>
                <a:extLst>
                  <a:ext uri="{0D108BD9-81ED-4DB2-BD59-A6C34878D82A}">
                    <a16:rowId xmlns:a16="http://schemas.microsoft.com/office/drawing/2014/main" xmlns="" val="10007"/>
                  </a:ext>
                </a:extLst>
              </a:tr>
              <a:tr h="295368">
                <a:tc>
                  <a:txBody>
                    <a:bodyPr/>
                    <a:lstStyle/>
                    <a:p>
                      <a:endParaRPr lang="en-US" sz="1600">
                        <a:solidFill>
                          <a:schemeClr val="bg1"/>
                        </a:solidFill>
                      </a:endParaRPr>
                    </a:p>
                  </a:txBody>
                  <a:tcPr marL="82296" marR="82296" marT="41148" marB="41148" anchor="ctr">
                    <a:lnL>
                      <a:noFill/>
                    </a:lnL>
                    <a:lnR>
                      <a:noFill/>
                    </a:lnR>
                    <a:lnT>
                      <a:noFill/>
                    </a:lnT>
                    <a:lnB>
                      <a:noFill/>
                    </a:lnB>
                    <a:solidFill>
                      <a:srgbClr val="FFFFCC"/>
                    </a:solidFill>
                  </a:tcPr>
                </a:tc>
                <a:tc gridSpan="3">
                  <a:txBody>
                    <a:bodyPr/>
                    <a:lstStyle/>
                    <a:p>
                      <a:endParaRPr lang="en-US" sz="1600">
                        <a:solidFill>
                          <a:schemeClr val="bg1"/>
                        </a:solidFill>
                      </a:endParaRPr>
                    </a:p>
                  </a:txBody>
                  <a:tcPr marL="82296" marR="82296" marT="41148" marB="41148" anchor="ctr">
                    <a:lnL>
                      <a:noFill/>
                    </a:lnL>
                    <a:lnR>
                      <a:noFill/>
                    </a:lnR>
                    <a:lnT>
                      <a:noFill/>
                    </a:lnT>
                    <a:lnB>
                      <a:noFill/>
                    </a:lnB>
                    <a:solidFill>
                      <a:srgbClr val="FFFFCC"/>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xmlns="" val="10008"/>
                  </a:ext>
                </a:extLst>
              </a:tr>
              <a:tr h="295368">
                <a:tc>
                  <a:txBody>
                    <a:bodyPr/>
                    <a:lstStyle/>
                    <a:p>
                      <a:pPr algn="ctr"/>
                      <a:r>
                        <a:rPr lang="en-US" sz="1600">
                          <a:solidFill>
                            <a:schemeClr val="bg1"/>
                          </a:solidFill>
                        </a:rPr>
                        <a:t>means</a:t>
                      </a:r>
                    </a:p>
                  </a:txBody>
                  <a:tcPr marL="82296" marR="82296" marT="41148" marB="41148" anchor="ctr">
                    <a:lnL>
                      <a:noFill/>
                    </a:lnL>
                    <a:lnR>
                      <a:noFill/>
                    </a:lnR>
                    <a:lnT>
                      <a:noFill/>
                    </a:lnT>
                    <a:lnB>
                      <a:noFill/>
                    </a:lnB>
                    <a:solidFill>
                      <a:srgbClr val="FFFFCC"/>
                    </a:solidFill>
                  </a:tcPr>
                </a:tc>
                <a:tc>
                  <a:txBody>
                    <a:bodyPr/>
                    <a:lstStyle/>
                    <a:p>
                      <a:pPr algn="ctr"/>
                      <a:r>
                        <a:rPr lang="en-US" sz="1600">
                          <a:solidFill>
                            <a:schemeClr val="bg1"/>
                          </a:solidFill>
                        </a:rPr>
                        <a:t>5.34</a:t>
                      </a:r>
                    </a:p>
                  </a:txBody>
                  <a:tcPr marL="82296" marR="82296" marT="41148" marB="41148" anchor="ctr">
                    <a:lnL>
                      <a:noFill/>
                    </a:lnL>
                    <a:lnR>
                      <a:noFill/>
                    </a:lnR>
                    <a:lnT>
                      <a:noFill/>
                    </a:lnT>
                    <a:lnB>
                      <a:noFill/>
                    </a:lnB>
                    <a:solidFill>
                      <a:srgbClr val="FFFFCC"/>
                    </a:solidFill>
                  </a:tcPr>
                </a:tc>
                <a:tc>
                  <a:txBody>
                    <a:bodyPr/>
                    <a:lstStyle/>
                    <a:p>
                      <a:pPr algn="ctr"/>
                      <a:r>
                        <a:rPr lang="en-US" sz="1600">
                          <a:solidFill>
                            <a:schemeClr val="bg1"/>
                          </a:solidFill>
                        </a:rPr>
                        <a:t>7.72</a:t>
                      </a:r>
                    </a:p>
                  </a:txBody>
                  <a:tcPr marL="82296" marR="82296" marT="41148" marB="41148" anchor="ctr">
                    <a:lnL>
                      <a:noFill/>
                    </a:lnL>
                    <a:lnR>
                      <a:noFill/>
                    </a:lnR>
                    <a:lnT>
                      <a:noFill/>
                    </a:lnT>
                    <a:lnB>
                      <a:noFill/>
                    </a:lnB>
                    <a:solidFill>
                      <a:srgbClr val="FFFFCC"/>
                    </a:solidFill>
                  </a:tcPr>
                </a:tc>
                <a:tc>
                  <a:txBody>
                    <a:bodyPr/>
                    <a:lstStyle/>
                    <a:p>
                      <a:pPr algn="ctr"/>
                      <a:r>
                        <a:rPr lang="en-US" sz="1600">
                          <a:solidFill>
                            <a:schemeClr val="bg1"/>
                          </a:solidFill>
                        </a:rPr>
                        <a:t>8.56</a:t>
                      </a:r>
                    </a:p>
                  </a:txBody>
                  <a:tcPr marL="82296" marR="82296" marT="41148" marB="41148" anchor="ctr">
                    <a:lnL>
                      <a:noFill/>
                    </a:lnL>
                    <a:lnR>
                      <a:noFill/>
                    </a:lnR>
                    <a:lnT>
                      <a:noFill/>
                    </a:lnT>
                    <a:lnB>
                      <a:noFill/>
                    </a:lnB>
                    <a:solidFill>
                      <a:srgbClr val="FFFFCC"/>
                    </a:solidFill>
                  </a:tcPr>
                </a:tc>
                <a:extLst>
                  <a:ext uri="{0D108BD9-81ED-4DB2-BD59-A6C34878D82A}">
                    <a16:rowId xmlns:a16="http://schemas.microsoft.com/office/drawing/2014/main" xmlns="" val="10009"/>
                  </a:ext>
                </a:extLst>
              </a:tr>
              <a:tr h="295368">
                <a:tc>
                  <a:txBody>
                    <a:bodyPr/>
                    <a:lstStyle/>
                    <a:p>
                      <a:endParaRPr lang="en-US" sz="1600">
                        <a:solidFill>
                          <a:schemeClr val="bg1"/>
                        </a:solidFill>
                      </a:endParaRPr>
                    </a:p>
                  </a:txBody>
                  <a:tcPr marL="82296" marR="82296" marT="41148" marB="41148" anchor="ctr">
                    <a:lnL>
                      <a:noFill/>
                    </a:lnL>
                    <a:lnR>
                      <a:noFill/>
                    </a:lnR>
                    <a:lnT>
                      <a:noFill/>
                    </a:lnT>
                    <a:lnB>
                      <a:noFill/>
                    </a:lnB>
                    <a:solidFill>
                      <a:srgbClr val="FFFFCC"/>
                    </a:solidFill>
                  </a:tcPr>
                </a:tc>
                <a:tc gridSpan="3">
                  <a:txBody>
                    <a:bodyPr/>
                    <a:lstStyle/>
                    <a:p>
                      <a:endParaRPr lang="en-US" sz="1600" dirty="0">
                        <a:solidFill>
                          <a:schemeClr val="bg1"/>
                        </a:solidFill>
                      </a:endParaRPr>
                    </a:p>
                  </a:txBody>
                  <a:tcPr marL="82296" marR="82296" marT="41148" marB="41148" anchor="ctr">
                    <a:lnL>
                      <a:noFill/>
                    </a:lnL>
                    <a:lnR>
                      <a:noFill/>
                    </a:lnR>
                    <a:lnT>
                      <a:noFill/>
                    </a:lnT>
                    <a:lnB>
                      <a:noFill/>
                    </a:lnB>
                    <a:solidFill>
                      <a:srgbClr val="FFFFCC"/>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xmlns="" val="10010"/>
                  </a:ext>
                </a:extLst>
              </a:tr>
            </a:tbl>
          </a:graphicData>
        </a:graphic>
      </p:graphicFrame>
      <p:sp>
        <p:nvSpPr>
          <p:cNvPr id="7" name="Rectangle 2"/>
          <p:cNvSpPr>
            <a:spLocks noChangeArrowheads="1"/>
          </p:cNvSpPr>
          <p:nvPr/>
        </p:nvSpPr>
        <p:spPr bwMode="auto">
          <a:xfrm>
            <a:off x="3414713" y="16002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Arial" pitchFamily="34" charset="0"/>
                <a:cs typeface="Arial" pitchFamily="34" charset="0"/>
              </a:rPr>
              <a:t/>
            </a:r>
            <a:br>
              <a:rPr kumimoji="0" lang="en-US" sz="1800" b="0" i="0" u="none" strike="noStrike" cap="none" normalizeH="0" baseline="0">
                <a:ln>
                  <a:noFill/>
                </a:ln>
                <a:solidFill>
                  <a:schemeClr val="tx1"/>
                </a:solidFill>
                <a:effectLst/>
                <a:latin typeface="Arial" pitchFamily="34" charset="0"/>
                <a:cs typeface="Arial" pitchFamily="34" charset="0"/>
              </a:rPr>
            </a:br>
            <a:endParaRPr kumimoji="0" lang="en-US" sz="1800" b="0" i="0" u="none" strike="noStrike" cap="none" normalizeH="0" baseline="0">
              <a:ln>
                <a:noFill/>
              </a:ln>
              <a:solidFill>
                <a:schemeClr val="tx1"/>
              </a:solidFill>
              <a:effectLst/>
              <a:latin typeface="Arial" pitchFamily="34" charset="0"/>
              <a:cs typeface="Arial" pitchFamily="34" charset="0"/>
            </a:endParaRP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03443" y="6235700"/>
            <a:ext cx="639763" cy="622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2029834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609600" y="990600"/>
            <a:ext cx="7924800" cy="4495800"/>
          </a:xfrm>
        </p:spPr>
        <p:txBody>
          <a:bodyPr>
            <a:noAutofit/>
          </a:bodyPr>
          <a:lstStyle/>
          <a:p>
            <a:r>
              <a:rPr lang="en-US" sz="2000" dirty="0"/>
              <a:t>STEP 1 </a:t>
            </a:r>
          </a:p>
          <a:p>
            <a:r>
              <a:rPr lang="en-US" sz="2000" dirty="0"/>
              <a:t>Compute CM, the correction for the mean.</a:t>
            </a:r>
          </a:p>
          <a:p>
            <a:r>
              <a:rPr lang="en-US" sz="2000" dirty="0"/>
              <a:t>CM=(Total of all observations)</a:t>
            </a:r>
            <a:r>
              <a:rPr lang="en-US" sz="2000" baseline="30000" dirty="0"/>
              <a:t>2</a:t>
            </a:r>
            <a:r>
              <a:rPr lang="en-US" sz="2000" dirty="0"/>
              <a:t>/N  </a:t>
            </a:r>
          </a:p>
          <a:p>
            <a:r>
              <a:rPr lang="en-US" sz="2000" dirty="0"/>
              <a:t>total=(108.1)</a:t>
            </a:r>
            <a:r>
              <a:rPr lang="en-US" sz="2000" baseline="30000" dirty="0"/>
              <a:t>2</a:t>
            </a:r>
            <a:r>
              <a:rPr lang="en-US" sz="2000" dirty="0"/>
              <a:t>/15=779.041</a:t>
            </a:r>
          </a:p>
          <a:p>
            <a:r>
              <a:rPr lang="en-US" sz="2000" dirty="0"/>
              <a:t>Step 2: </a:t>
            </a:r>
          </a:p>
          <a:p>
            <a:r>
              <a:rPr lang="en-US" sz="2000" dirty="0"/>
              <a:t>Compute SST	</a:t>
            </a:r>
          </a:p>
          <a:p>
            <a:r>
              <a:rPr lang="en-US" sz="2000" dirty="0"/>
              <a:t>= sum of squares of all observations −CM.</a:t>
            </a:r>
          </a:p>
          <a:p>
            <a:r>
              <a:rPr lang="en-US" sz="2000" dirty="0"/>
              <a:t>=SS(Total)=(6.9)</a:t>
            </a:r>
            <a:r>
              <a:rPr lang="en-US" sz="2000" baseline="30000" dirty="0"/>
              <a:t>2</a:t>
            </a:r>
            <a:r>
              <a:rPr lang="en-US" sz="2000" dirty="0"/>
              <a:t>+(5.4)</a:t>
            </a:r>
            <a:r>
              <a:rPr lang="en-US" sz="2000" baseline="30000" dirty="0"/>
              <a:t>2</a:t>
            </a:r>
            <a:r>
              <a:rPr lang="en-US" sz="2000" dirty="0"/>
              <a:t>+…+(6.9)</a:t>
            </a:r>
            <a:r>
              <a:rPr lang="en-US" sz="2000" baseline="30000" dirty="0"/>
              <a:t>2</a:t>
            </a:r>
            <a:r>
              <a:rPr lang="en-US" sz="2000" dirty="0"/>
              <a:t>+(9.3)</a:t>
            </a:r>
            <a:r>
              <a:rPr lang="en-US" sz="2000" baseline="30000" dirty="0"/>
              <a:t>2</a:t>
            </a:r>
            <a:r>
              <a:rPr lang="en-US" sz="2000" dirty="0"/>
              <a:t>−CM</a:t>
            </a:r>
          </a:p>
          <a:p>
            <a:r>
              <a:rPr lang="en-US" sz="2000" dirty="0"/>
              <a:t>=829.390−779.041=45.439</a:t>
            </a:r>
          </a:p>
          <a:p>
            <a:r>
              <a:rPr lang="en-US" sz="2000" dirty="0"/>
              <a:t>The value of 829.390 is called the "raw" or "uncorrected " sum of squares.</a:t>
            </a: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92045" y="6235700"/>
            <a:ext cx="639763" cy="622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8635691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609600" y="914400"/>
            <a:ext cx="7924800" cy="4800600"/>
          </a:xfrm>
        </p:spPr>
        <p:txBody>
          <a:bodyPr>
            <a:normAutofit fontScale="70000" lnSpcReduction="20000"/>
          </a:bodyPr>
          <a:lstStyle/>
          <a:p>
            <a:r>
              <a:rPr lang="en-US" sz="2600" i="1" dirty="0"/>
              <a:t>STEP 3 </a:t>
            </a:r>
          </a:p>
          <a:p>
            <a:r>
              <a:rPr lang="en-US" sz="2600" i="1" dirty="0"/>
              <a:t>Compute SSB,.</a:t>
            </a:r>
          </a:p>
          <a:p>
            <a:r>
              <a:rPr lang="en-US" sz="2600" i="1" dirty="0"/>
              <a:t>First we compute the total (sum) for each treatment.</a:t>
            </a:r>
          </a:p>
          <a:p>
            <a:r>
              <a:rPr lang="en-US" sz="2600" i="1" dirty="0"/>
              <a:t>T1=6.9+5.4+…+4.0=26.7</a:t>
            </a:r>
          </a:p>
          <a:p>
            <a:r>
              <a:rPr lang="en-US" sz="2600" i="1" dirty="0"/>
              <a:t>T2=8.3+6.8+…+6.5=38.6</a:t>
            </a:r>
          </a:p>
          <a:p>
            <a:r>
              <a:rPr lang="en-US" sz="2600" i="1" dirty="0"/>
              <a:t>T3=8.0+10.5+…+9.3=42.8</a:t>
            </a:r>
          </a:p>
          <a:p>
            <a:r>
              <a:rPr lang="en-US" sz="2600" i="1" dirty="0"/>
              <a:t>Then,</a:t>
            </a:r>
          </a:p>
          <a:p>
            <a:r>
              <a:rPr lang="en-US" sz="2600" i="1" dirty="0"/>
              <a:t>SSB=(26.7)</a:t>
            </a:r>
            <a:r>
              <a:rPr lang="en-US" sz="2600" i="1" baseline="30000" dirty="0"/>
              <a:t>2</a:t>
            </a:r>
            <a:r>
              <a:rPr lang="en-US" sz="2600" i="1" dirty="0"/>
              <a:t>/5+(38.6)</a:t>
            </a:r>
            <a:r>
              <a:rPr lang="en-US" sz="2600" i="1" baseline="30000" dirty="0"/>
              <a:t>2</a:t>
            </a:r>
            <a:r>
              <a:rPr lang="en-US" sz="2600" i="1" dirty="0"/>
              <a:t>/5+(42.8)</a:t>
            </a:r>
            <a:r>
              <a:rPr lang="en-US" sz="2600" i="1" baseline="30000" dirty="0"/>
              <a:t>2</a:t>
            </a:r>
            <a:r>
              <a:rPr lang="en-US" sz="2600" i="1" dirty="0"/>
              <a:t>/5−779.041=27.897.</a:t>
            </a:r>
          </a:p>
          <a:p>
            <a:r>
              <a:rPr lang="en-US" sz="2600" b="1" i="1" dirty="0"/>
              <a:t>STEP 4</a:t>
            </a:r>
            <a:r>
              <a:rPr lang="en-US" sz="2600" i="1" dirty="0"/>
              <a:t> </a:t>
            </a:r>
          </a:p>
          <a:p>
            <a:r>
              <a:rPr lang="en-US" sz="2600" i="1" dirty="0"/>
              <a:t>Compute SSE, the error sum of squares. Here we utilize the property that the treatment sum of squares plus the error sum of squares equals the total sum of squares. Hence,</a:t>
            </a:r>
          </a:p>
          <a:p>
            <a:r>
              <a:rPr lang="en-US" sz="2600" i="1" dirty="0"/>
              <a:t>SSE=SST−SSB=45.349−27.897=17.45.</a:t>
            </a:r>
          </a:p>
          <a:p>
            <a:pPr marL="0" indent="0">
              <a:buNone/>
            </a:pPr>
            <a:r>
              <a:rPr lang="en-US" dirty="0"/>
              <a:t/>
            </a:r>
            <a:br>
              <a:rPr lang="en-US" dirty="0"/>
            </a:br>
            <a:endParaRPr 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04237" y="6235700"/>
            <a:ext cx="639763" cy="622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090129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457200" y="1752600"/>
            <a:ext cx="8229600" cy="4373563"/>
          </a:xfrm>
        </p:spPr>
        <p:txBody>
          <a:bodyPr>
            <a:normAutofit/>
          </a:bodyPr>
          <a:lstStyle/>
          <a:p>
            <a:pPr marL="0" indent="0" algn="just">
              <a:buNone/>
            </a:pPr>
            <a:r>
              <a:rPr lang="en-US" sz="2400" dirty="0"/>
              <a:t>These sales offices provided a rolling tractor demand forecast for the current month plus two months in the future. This forecast was used to manufacture tractors and to enable placing parts supply orders in advance. The manufacturing plants supplied tractors to the stockyards as per the current monthly forecast. The tractor availability in the stockyards was the key concern given the demand from sellers according to the sales season. Demand for tractors followed a seasonal pattern; the peak seasons were, April through June and September through November.</a:t>
            </a: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04237" y="6235700"/>
            <a:ext cx="639763" cy="622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92108062"/>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609600"/>
            <a:ext cx="7924800" cy="1295400"/>
          </a:xfrm>
        </p:spPr>
        <p:txBody>
          <a:bodyPr/>
          <a:lstStyle/>
          <a:p>
            <a:r>
              <a:rPr lang="en-US" b="1" i="1" cap="none" dirty="0"/>
              <a:t>The resulting ANOVA table is</a:t>
            </a:r>
            <a:r>
              <a:rPr lang="en-US" dirty="0"/>
              <a:t/>
            </a:r>
            <a:br>
              <a:rPr lang="en-US" dirty="0"/>
            </a:br>
            <a:endParaRPr lang="en-US" dirty="0"/>
          </a:p>
        </p:txBody>
      </p:sp>
      <p:sp>
        <p:nvSpPr>
          <p:cNvPr id="3" name="Content Placeholder 2"/>
          <p:cNvSpPr>
            <a:spLocks noGrp="1"/>
          </p:cNvSpPr>
          <p:nvPr>
            <p:ph sz="quarter" idx="13"/>
          </p:nvPr>
        </p:nvSpPr>
        <p:spPr/>
        <p:txBody>
          <a:bodyPr/>
          <a:lstStyle/>
          <a:p>
            <a:endParaRPr lang="en-US" dirty="0"/>
          </a:p>
          <a:p>
            <a:pPr marL="0" indent="0">
              <a:buNone/>
            </a:pPr>
            <a:endParaRPr lang="en-US" dirty="0"/>
          </a:p>
          <a:p>
            <a:pPr marL="0" indent="0">
              <a:buNone/>
            </a:pPr>
            <a:r>
              <a:rPr lang="en-US" sz="2800" i="1" u="sng" dirty="0"/>
              <a:t>Source	SS	     DF	        MS	     F</a:t>
            </a:r>
          </a:p>
          <a:p>
            <a:pPr marL="0" indent="0">
              <a:buNone/>
            </a:pPr>
            <a:r>
              <a:rPr lang="en-US" sz="2800" dirty="0"/>
              <a:t>between	27.897	      2	    13.949        9.59</a:t>
            </a:r>
          </a:p>
          <a:p>
            <a:pPr marL="0" indent="0">
              <a:buNone/>
            </a:pPr>
            <a:r>
              <a:rPr lang="en-US" sz="2800" dirty="0"/>
              <a:t> within	           17.452     12	      1.454</a:t>
            </a: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04237" y="6205474"/>
            <a:ext cx="639763" cy="622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5897038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i="1" cap="none" dirty="0"/>
              <a:t>Decision</a:t>
            </a:r>
          </a:p>
        </p:txBody>
      </p:sp>
      <p:sp>
        <p:nvSpPr>
          <p:cNvPr id="3" name="Content Placeholder 2"/>
          <p:cNvSpPr>
            <a:spLocks noGrp="1"/>
          </p:cNvSpPr>
          <p:nvPr>
            <p:ph sz="quarter" idx="13"/>
          </p:nvPr>
        </p:nvSpPr>
        <p:spPr>
          <a:xfrm>
            <a:off x="609600" y="2209800"/>
            <a:ext cx="7924800" cy="3505200"/>
          </a:xfrm>
        </p:spPr>
        <p:txBody>
          <a:bodyPr>
            <a:normAutofit/>
          </a:bodyPr>
          <a:lstStyle/>
          <a:p>
            <a:pPr marL="0" indent="0" algn="just">
              <a:buNone/>
            </a:pPr>
            <a:r>
              <a:rPr lang="en-US" sz="2400" dirty="0"/>
              <a:t>The test statistic is the F value of 9.59. </a:t>
            </a:r>
          </a:p>
          <a:p>
            <a:pPr marL="0" indent="0" algn="just">
              <a:buNone/>
            </a:pPr>
            <a:r>
              <a:rPr lang="en-US" sz="2400" dirty="0"/>
              <a:t>Using an α of 0.05, we have F[0.05; 2,12] = 3.89. </a:t>
            </a:r>
          </a:p>
          <a:p>
            <a:pPr marL="0" indent="0" algn="just">
              <a:buNone/>
            </a:pPr>
            <a:r>
              <a:rPr lang="en-US" sz="2400" dirty="0"/>
              <a:t>Since the test statistic is much larger than the critical value, we reject the null hypothesis of equal population means and conclude that there is a (statistically) significant difference among the population means. </a:t>
            </a: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04237" y="6220460"/>
            <a:ext cx="639763" cy="622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7710299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609600" y="1928802"/>
            <a:ext cx="7924800" cy="3786198"/>
          </a:xfrm>
        </p:spPr>
        <p:txBody>
          <a:bodyPr/>
          <a:lstStyle/>
          <a:p>
            <a:pPr algn="ctr">
              <a:buNone/>
            </a:pPr>
            <a:r>
              <a:rPr lang="en-IN" sz="3600" dirty="0">
                <a:latin typeface="Arial Narrow" pitchFamily="34" charset="0"/>
              </a:rPr>
              <a:t>Answer to research question 4</a:t>
            </a:r>
          </a:p>
          <a:p>
            <a:pPr>
              <a:buNone/>
            </a:pPr>
            <a:endParaRPr lang="en-IN" dirty="0"/>
          </a:p>
          <a:p>
            <a:pPr algn="ctr">
              <a:buNone/>
            </a:pPr>
            <a:r>
              <a:rPr lang="en-IN" sz="2400" dirty="0"/>
              <a:t>Is there any variation in sales of different model, if compared with MMFD and entire market?</a:t>
            </a:r>
          </a:p>
          <a:p>
            <a:pPr algn="ctr">
              <a:buNone/>
            </a:pPr>
            <a:r>
              <a:rPr lang="en-IN" sz="2400" dirty="0"/>
              <a:t>(</a:t>
            </a:r>
            <a:r>
              <a:rPr lang="en-IN" sz="2400" i="1" dirty="0"/>
              <a:t>Available data 2</a:t>
            </a:r>
            <a:r>
              <a:rPr lang="en-IN" sz="2400" dirty="0"/>
              <a:t>)</a:t>
            </a:r>
          </a:p>
          <a:p>
            <a:pPr>
              <a:buNone/>
            </a:pPr>
            <a:endParaRPr lang="en-IN" dirty="0"/>
          </a:p>
          <a:p>
            <a:pPr>
              <a:buNone/>
            </a:pPr>
            <a:endParaRPr lang="en-IN" dirty="0"/>
          </a:p>
          <a:p>
            <a:pPr>
              <a:buNone/>
            </a:pPr>
            <a:endParaRPr lang="en-US" dirty="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i="1" cap="none" dirty="0"/>
              <a:t>Chi square distribution</a:t>
            </a:r>
          </a:p>
        </p:txBody>
      </p:sp>
      <p:sp>
        <p:nvSpPr>
          <p:cNvPr id="3" name="Content Placeholder 2"/>
          <p:cNvSpPr>
            <a:spLocks noGrp="1"/>
          </p:cNvSpPr>
          <p:nvPr>
            <p:ph sz="quarter" idx="13"/>
          </p:nvPr>
        </p:nvSpPr>
        <p:spPr>
          <a:xfrm>
            <a:off x="609600" y="2133600"/>
            <a:ext cx="7924800" cy="3581400"/>
          </a:xfrm>
        </p:spPr>
        <p:txBody>
          <a:bodyPr>
            <a:normAutofit/>
          </a:bodyPr>
          <a:lstStyle/>
          <a:p>
            <a:pPr marL="0" indent="0" algn="just">
              <a:buNone/>
            </a:pPr>
            <a:r>
              <a:rPr lang="en-US" sz="2400" dirty="0"/>
              <a:t>A chi-square distribution is a continuous distribution with k degrees of freedom. It is used to describe the distribution of a sum of squared random variables. It is also used to test the goodness of fit of a distribution of data, whether data series are independent, and for estimating confidences surrounding variance and standard deviation for a random variable from a normal distribution. </a:t>
            </a:r>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79853" y="6223508"/>
            <a:ext cx="639763" cy="622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6634398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Grp="1" noChangeAspect="1" noChangeArrowheads="1"/>
          </p:cNvPicPr>
          <p:nvPr>
            <p:ph sz="quarter" idx="13"/>
          </p:nvPr>
        </p:nvPicPr>
        <p:blipFill>
          <a:blip r:embed="rId2">
            <a:extLst>
              <a:ext uri="{BEBA8EAE-BF5A-486C-A8C5-ECC9F3942E4B}">
                <a14:imgProps xmlns:a14="http://schemas.microsoft.com/office/drawing/2010/main">
                  <a14:imgLayer r:embed="rId3">
                    <a14:imgEffect>
                      <a14:sharpenSoften amount="34000"/>
                    </a14:imgEffect>
                  </a14:imgLayer>
                </a14:imgProps>
              </a:ext>
              <a:ext uri="{28A0092B-C50C-407E-A947-70E740481C1C}">
                <a14:useLocalDpi xmlns:a14="http://schemas.microsoft.com/office/drawing/2010/main" val="0"/>
              </a:ext>
            </a:extLst>
          </a:blip>
          <a:srcRect/>
          <a:stretch>
            <a:fillRect/>
          </a:stretch>
        </p:blipFill>
        <p:spPr bwMode="auto">
          <a:xfrm>
            <a:off x="1643042" y="1571612"/>
            <a:ext cx="6057584" cy="37385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76011" y="6235700"/>
            <a:ext cx="639763" cy="622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2593029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00042"/>
            <a:ext cx="7924800" cy="1143008"/>
          </a:xfrm>
        </p:spPr>
        <p:txBody>
          <a:bodyPr/>
          <a:lstStyle/>
          <a:p>
            <a:r>
              <a:rPr lang="en-US" b="1" i="1" cap="none" dirty="0"/>
              <a:t>What is a chi square test?</a:t>
            </a:r>
            <a:br>
              <a:rPr lang="en-US" b="1" i="1" cap="none" dirty="0"/>
            </a:br>
            <a:endParaRPr lang="en-US" b="1" i="1" cap="none" dirty="0"/>
          </a:p>
        </p:txBody>
      </p:sp>
      <p:sp>
        <p:nvSpPr>
          <p:cNvPr id="3" name="Content Placeholder 2"/>
          <p:cNvSpPr>
            <a:spLocks noGrp="1"/>
          </p:cNvSpPr>
          <p:nvPr>
            <p:ph sz="quarter" idx="13"/>
          </p:nvPr>
        </p:nvSpPr>
        <p:spPr>
          <a:xfrm>
            <a:off x="609600" y="1428736"/>
            <a:ext cx="7924800" cy="4429156"/>
          </a:xfrm>
        </p:spPr>
        <p:txBody>
          <a:bodyPr>
            <a:noAutofit/>
          </a:bodyPr>
          <a:lstStyle/>
          <a:p>
            <a:pPr algn="just" fontAlgn="base"/>
            <a:r>
              <a:rPr lang="en-US" sz="2400" dirty="0"/>
              <a:t>There are </a:t>
            </a:r>
            <a:r>
              <a:rPr lang="en-US" sz="2400" b="1" dirty="0"/>
              <a:t>two types of chi-square tests</a:t>
            </a:r>
            <a:r>
              <a:rPr lang="en-US" sz="2400" dirty="0"/>
              <a:t>. Both use the chi-square statistic and distribution for different purposes:</a:t>
            </a:r>
          </a:p>
          <a:p>
            <a:pPr algn="just" fontAlgn="base"/>
            <a:r>
              <a:rPr lang="en-US" sz="2400" dirty="0"/>
              <a:t>A</a:t>
            </a:r>
            <a:r>
              <a:rPr lang="en-US" sz="2400" b="1" dirty="0"/>
              <a:t> chi-square goodness of fit test</a:t>
            </a:r>
            <a:r>
              <a:rPr lang="en-US" sz="2400" dirty="0"/>
              <a:t> determines if a sample data matches a population. </a:t>
            </a:r>
          </a:p>
          <a:p>
            <a:pPr algn="just" fontAlgn="base"/>
            <a:endParaRPr lang="en-US" sz="2400" dirty="0"/>
          </a:p>
          <a:p>
            <a:pPr algn="just" fontAlgn="base"/>
            <a:r>
              <a:rPr lang="en-US" sz="2400" dirty="0"/>
              <a:t>A </a:t>
            </a:r>
            <a:r>
              <a:rPr lang="en-US" sz="2400" b="1" dirty="0"/>
              <a:t>chi-square test for independence</a:t>
            </a:r>
            <a:r>
              <a:rPr lang="en-US" sz="2400" dirty="0"/>
              <a:t> compares two variables in a contingency table to see if they are related. In a more general sense, it tests to see whether distributions of categorical variables differ from each another.</a:t>
            </a:r>
          </a:p>
          <a:p>
            <a:pPr algn="just"/>
            <a:endParaRPr lang="en-US" sz="2400"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03729" y="6235700"/>
            <a:ext cx="639763" cy="622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642918"/>
            <a:ext cx="7924800" cy="1143008"/>
          </a:xfrm>
        </p:spPr>
        <p:txBody>
          <a:bodyPr/>
          <a:lstStyle/>
          <a:p>
            <a:r>
              <a:rPr lang="en-US" b="1" i="1" cap="none" dirty="0">
                <a:latin typeface="inherit"/>
              </a:rPr>
              <a:t>What is a chi-square statistic?</a:t>
            </a:r>
            <a:r>
              <a:rPr lang="en-US" b="1" i="1" cap="none" dirty="0">
                <a:latin typeface="philosopher"/>
              </a:rPr>
              <a:t/>
            </a:r>
            <a:br>
              <a:rPr lang="en-US" b="1" i="1" cap="none" dirty="0">
                <a:latin typeface="philosopher"/>
              </a:rPr>
            </a:br>
            <a:endParaRPr lang="en-US" b="1" i="1" cap="none" dirty="0"/>
          </a:p>
        </p:txBody>
      </p:sp>
      <p:sp>
        <p:nvSpPr>
          <p:cNvPr id="3" name="Content Placeholder 2"/>
          <p:cNvSpPr>
            <a:spLocks noGrp="1"/>
          </p:cNvSpPr>
          <p:nvPr>
            <p:ph sz="quarter" idx="13"/>
          </p:nvPr>
        </p:nvSpPr>
        <p:spPr>
          <a:xfrm>
            <a:off x="609600" y="2071678"/>
            <a:ext cx="7924800" cy="3643322"/>
          </a:xfrm>
        </p:spPr>
        <p:txBody>
          <a:bodyPr/>
          <a:lstStyle/>
          <a:p>
            <a:pPr fontAlgn="base">
              <a:buNone/>
            </a:pPr>
            <a:r>
              <a:rPr lang="en-US" sz="2000" dirty="0">
                <a:latin typeface="pt sans"/>
              </a:rPr>
              <a:t>The formula for the chi-square statistic used in the chi square test is:</a:t>
            </a:r>
          </a:p>
          <a:p>
            <a:endParaRPr lang="en-US" dirty="0"/>
          </a:p>
        </p:txBody>
      </p:sp>
      <p:pic>
        <p:nvPicPr>
          <p:cNvPr id="1026" name="Picture 2" descr="https://www.statisticshowto.com/wp-content/uploads/2013/09/chi-square-formula.jpg"/>
          <p:cNvPicPr>
            <a:picLocks noChangeAspect="1" noChangeArrowheads="1"/>
          </p:cNvPicPr>
          <p:nvPr/>
        </p:nvPicPr>
        <p:blipFill>
          <a:blip r:embed="rId2"/>
          <a:srcRect/>
          <a:stretch>
            <a:fillRect/>
          </a:stretch>
        </p:blipFill>
        <p:spPr bwMode="auto">
          <a:xfrm>
            <a:off x="2786050" y="2928934"/>
            <a:ext cx="3870511" cy="1714512"/>
          </a:xfrm>
          <a:prstGeom prst="rect">
            <a:avLst/>
          </a:prstGeom>
          <a:noFill/>
        </p:spPr>
      </p:pic>
      <p:sp>
        <p:nvSpPr>
          <p:cNvPr id="5" name="Rectangle 4"/>
          <p:cNvSpPr/>
          <p:nvPr/>
        </p:nvSpPr>
        <p:spPr>
          <a:xfrm>
            <a:off x="857224" y="4929199"/>
            <a:ext cx="7429552" cy="707886"/>
          </a:xfrm>
          <a:prstGeom prst="rect">
            <a:avLst/>
          </a:prstGeom>
        </p:spPr>
        <p:txBody>
          <a:bodyPr wrap="square">
            <a:spAutoFit/>
          </a:bodyPr>
          <a:lstStyle/>
          <a:p>
            <a:r>
              <a:rPr lang="en-US" sz="2000" dirty="0"/>
              <a:t>The subscript “c” are the degrees of freedom. “O” is your observed value and E is your expected value. </a:t>
            </a:r>
          </a:p>
        </p:txBody>
      </p:sp>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3729" y="6235700"/>
            <a:ext cx="639763" cy="622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p:txBody>
          <a:bodyPr>
            <a:normAutofit/>
          </a:bodyPr>
          <a:lstStyle/>
          <a:p>
            <a:pPr algn="just"/>
            <a:r>
              <a:rPr lang="en-US" sz="3200" dirty="0"/>
              <a:t>A </a:t>
            </a:r>
            <a:r>
              <a:rPr lang="en-US" sz="3200" b="1" dirty="0"/>
              <a:t>low value</a:t>
            </a:r>
            <a:r>
              <a:rPr lang="en-US" sz="3200" dirty="0"/>
              <a:t> for chi-square means there is a high correlation between your two sets of data. In theory, if your observed and expected values were equal (“no difference”) then chi-square would be zero — an event that is unlikely to happen in real life. </a:t>
            </a:r>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03729" y="6235700"/>
            <a:ext cx="639763" cy="622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609600" y="1000108"/>
            <a:ext cx="7924800" cy="4714892"/>
          </a:xfrm>
        </p:spPr>
        <p:txBody>
          <a:bodyPr>
            <a:normAutofit/>
          </a:bodyPr>
          <a:lstStyle/>
          <a:p>
            <a:r>
              <a:rPr lang="en-US" sz="2400" dirty="0"/>
              <a:t>Null Hypothesis: The two categorical variables are independent</a:t>
            </a:r>
          </a:p>
          <a:p>
            <a:r>
              <a:rPr lang="en-US" sz="2400" dirty="0"/>
              <a:t>Alternative Hypothesis: The two categorical variables are dependent</a:t>
            </a:r>
          </a:p>
          <a:p>
            <a:r>
              <a:rPr lang="en-US" sz="2400" dirty="0"/>
              <a:t>Chi-Square Test Statistic: χ</a:t>
            </a:r>
            <a:r>
              <a:rPr lang="en-US" sz="2400" baseline="30000" dirty="0"/>
              <a:t>2</a:t>
            </a:r>
            <a:r>
              <a:rPr lang="en-US" sz="2400" dirty="0"/>
              <a:t>=∑(O−E)</a:t>
            </a:r>
            <a:r>
              <a:rPr lang="en-US" sz="2400" baseline="30000" dirty="0"/>
              <a:t>2</a:t>
            </a:r>
            <a:r>
              <a:rPr lang="en-US" sz="2400" dirty="0"/>
              <a:t> / E, where </a:t>
            </a:r>
            <a:r>
              <a:rPr lang="en-US" sz="2400" i="1" dirty="0"/>
              <a:t>O</a:t>
            </a:r>
            <a:r>
              <a:rPr lang="en-US" sz="2400" dirty="0"/>
              <a:t> represents the observed frequency. </a:t>
            </a:r>
            <a:r>
              <a:rPr lang="en-US" sz="2400" i="1" dirty="0"/>
              <a:t>E</a:t>
            </a:r>
            <a:r>
              <a:rPr lang="en-US" sz="2400" dirty="0"/>
              <a:t> is the expected frequency under the null hypothesis and computed by: </a:t>
            </a:r>
          </a:p>
          <a:p>
            <a:r>
              <a:rPr lang="en-US" sz="2400" dirty="0"/>
              <a:t>E= (row total × column total) / sample size</a:t>
            </a:r>
          </a:p>
          <a:p>
            <a:r>
              <a:rPr lang="en-US" sz="2400" dirty="0"/>
              <a:t>We will compare the value of the test statistic to the critical value of χ</a:t>
            </a:r>
            <a:r>
              <a:rPr lang="en-US" sz="2400" baseline="-25000" dirty="0"/>
              <a:t>α</a:t>
            </a:r>
            <a:r>
              <a:rPr lang="en-US" sz="2400" baseline="30000" dirty="0"/>
              <a:t>2</a:t>
            </a:r>
            <a:r>
              <a:rPr lang="en-US" sz="2400" dirty="0"/>
              <a:t> with degree of freedom = </a:t>
            </a:r>
            <a:r>
              <a:rPr lang="en-US" sz="2400" b="1" dirty="0">
                <a:solidFill>
                  <a:srgbClr val="FF0000"/>
                </a:solidFill>
              </a:rPr>
              <a:t>(</a:t>
            </a:r>
            <a:r>
              <a:rPr lang="en-US" sz="2400" b="1" i="1" dirty="0">
                <a:solidFill>
                  <a:srgbClr val="FF0000"/>
                </a:solidFill>
              </a:rPr>
              <a:t>r</a:t>
            </a:r>
            <a:r>
              <a:rPr lang="en-US" sz="2400" b="1" dirty="0">
                <a:solidFill>
                  <a:srgbClr val="FF0000"/>
                </a:solidFill>
              </a:rPr>
              <a:t> - 1) (</a:t>
            </a:r>
            <a:r>
              <a:rPr lang="en-US" sz="2400" b="1" i="1" dirty="0">
                <a:solidFill>
                  <a:srgbClr val="FF0000"/>
                </a:solidFill>
              </a:rPr>
              <a:t>c</a:t>
            </a:r>
            <a:r>
              <a:rPr lang="en-US" sz="2400" b="1" dirty="0">
                <a:solidFill>
                  <a:srgbClr val="FF0000"/>
                </a:solidFill>
              </a:rPr>
              <a:t> - 1), </a:t>
            </a:r>
            <a:r>
              <a:rPr lang="en-US" sz="2400" dirty="0"/>
              <a:t>and reject the null hypothesis if χ</a:t>
            </a:r>
            <a:r>
              <a:rPr lang="en-US" sz="2400" baseline="30000" dirty="0"/>
              <a:t>2 </a:t>
            </a:r>
            <a:r>
              <a:rPr lang="en-US" sz="2400" dirty="0"/>
              <a:t>&gt; χ</a:t>
            </a:r>
            <a:r>
              <a:rPr lang="en-US" sz="2400" baseline="-25000" dirty="0"/>
              <a:t>α</a:t>
            </a:r>
            <a:r>
              <a:rPr lang="en-US" sz="2400" baseline="30000" dirty="0"/>
              <a:t>2</a:t>
            </a:r>
            <a:r>
              <a:rPr lang="en-US" sz="2400" dirty="0"/>
              <a:t>.</a:t>
            </a:r>
          </a:p>
          <a:p>
            <a:endParaRPr lang="en-US"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03729" y="6235700"/>
            <a:ext cx="639763" cy="622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609600" y="1000108"/>
            <a:ext cx="7924800" cy="4714892"/>
          </a:xfrm>
        </p:spPr>
        <p:txBody>
          <a:bodyPr>
            <a:normAutofit fontScale="92500" lnSpcReduction="20000"/>
          </a:bodyPr>
          <a:lstStyle/>
          <a:p>
            <a:pPr algn="just"/>
            <a:r>
              <a:rPr lang="en-US" sz="2600" dirty="0"/>
              <a:t>Is gender independent of education level? A random sample of 395 people were surveyed and each person was asked to report the highest education level they obtained. The data that resulted from the survey is summarized in the following table:</a:t>
            </a:r>
          </a:p>
          <a:p>
            <a:pPr>
              <a:buNone/>
            </a:pPr>
            <a:endParaRPr lang="en-US" sz="2600" b="1" dirty="0"/>
          </a:p>
          <a:p>
            <a:pPr algn="just"/>
            <a:r>
              <a:rPr lang="en-US" sz="2600" b="1" dirty="0"/>
              <a:t>Question</a:t>
            </a:r>
            <a:r>
              <a:rPr lang="en-US" sz="2600" dirty="0"/>
              <a:t>: Are gender and education level dependent at 5% level of significance? In other words, given the data collected above, is there a relationship between the gender of an individual and the level of education that they have obtained?</a:t>
            </a:r>
          </a:p>
          <a:p>
            <a:endParaRPr lang="en-US" sz="2600" dirty="0"/>
          </a:p>
          <a:p>
            <a:r>
              <a:rPr lang="en-US" sz="2600" dirty="0"/>
              <a:t>Answer</a:t>
            </a:r>
          </a:p>
          <a:p>
            <a:r>
              <a:rPr lang="en-US" dirty="0"/>
              <a:t/>
            </a:r>
            <a:br>
              <a:rPr lang="en-US" dirty="0"/>
            </a:br>
            <a:endParaRPr lang="en-US"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03729" y="6235700"/>
            <a:ext cx="639763" cy="622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cap="none" dirty="0"/>
              <a:t>The forecast &amp; supply chain dilemma</a:t>
            </a:r>
          </a:p>
        </p:txBody>
      </p:sp>
      <p:sp>
        <p:nvSpPr>
          <p:cNvPr id="3" name="Content Placeholder 2"/>
          <p:cNvSpPr>
            <a:spLocks noGrp="1"/>
          </p:cNvSpPr>
          <p:nvPr>
            <p:ph sz="quarter" idx="13"/>
          </p:nvPr>
        </p:nvSpPr>
        <p:spPr>
          <a:xfrm>
            <a:off x="457200" y="2438400"/>
            <a:ext cx="8229600" cy="3687763"/>
          </a:xfrm>
        </p:spPr>
        <p:txBody>
          <a:bodyPr>
            <a:normAutofit/>
          </a:bodyPr>
          <a:lstStyle/>
          <a:p>
            <a:pPr marL="0" indent="0" algn="just">
              <a:buNone/>
            </a:pPr>
            <a:r>
              <a:rPr lang="en-US" sz="2400" dirty="0"/>
              <a:t>Dealers were carrying tractor stock equal to 40 days of their annual sales, and an additional 20 days of stock were held at company stockyards. Thus, there were 60 days of finished goods waiting for customers, who were willing to wait for 5 to 15 days to receive a new tractor. The production of tractors was driven by material availability as well as changing customer demands.</a:t>
            </a:r>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03443" y="6235700"/>
            <a:ext cx="639763" cy="622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80006351"/>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22" name="Picture 2"/>
          <p:cNvPicPr>
            <a:picLocks noGrp="1" noChangeAspect="1" noChangeArrowheads="1"/>
          </p:cNvPicPr>
          <p:nvPr>
            <p:ph sz="quarter" idx="13"/>
          </p:nvPr>
        </p:nvPicPr>
        <p:blipFill>
          <a:blip r:embed="rId2"/>
          <a:srcRect/>
          <a:stretch>
            <a:fillRect/>
          </a:stretch>
        </p:blipFill>
        <p:spPr bwMode="auto">
          <a:xfrm>
            <a:off x="1928794" y="2214554"/>
            <a:ext cx="5572164" cy="2286015"/>
          </a:xfrm>
          <a:prstGeom prst="rect">
            <a:avLst/>
          </a:prstGeom>
          <a:noFill/>
          <a:ln w="9525">
            <a:noFill/>
            <a:miter lim="800000"/>
            <a:headEnd/>
            <a:tailEnd/>
          </a:ln>
          <a:effectLst/>
        </p:spPr>
      </p:pic>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3729" y="6235700"/>
            <a:ext cx="639763" cy="622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i="1" cap="none" dirty="0"/>
              <a:t>Here's the table of expected counts:</a:t>
            </a:r>
          </a:p>
        </p:txBody>
      </p:sp>
      <p:graphicFrame>
        <p:nvGraphicFramePr>
          <p:cNvPr id="6" name="Content Placeholder 5"/>
          <p:cNvGraphicFramePr>
            <a:graphicFrameLocks noGrp="1"/>
          </p:cNvGraphicFramePr>
          <p:nvPr>
            <p:ph sz="quarter" idx="13"/>
          </p:nvPr>
        </p:nvGraphicFramePr>
        <p:xfrm>
          <a:off x="1785917" y="2571745"/>
          <a:ext cx="5786478" cy="2428890"/>
        </p:xfrm>
        <a:graphic>
          <a:graphicData uri="http://schemas.openxmlformats.org/drawingml/2006/table">
            <a:tbl>
              <a:tblPr/>
              <a:tblGrid>
                <a:gridCol w="901789">
                  <a:extLst>
                    <a:ext uri="{9D8B030D-6E8A-4147-A177-3AD203B41FA5}">
                      <a16:colId xmlns:a16="http://schemas.microsoft.com/office/drawing/2014/main" xmlns="" val="20000"/>
                    </a:ext>
                  </a:extLst>
                </a:gridCol>
                <a:gridCol w="1146017">
                  <a:extLst>
                    <a:ext uri="{9D8B030D-6E8A-4147-A177-3AD203B41FA5}">
                      <a16:colId xmlns:a16="http://schemas.microsoft.com/office/drawing/2014/main" xmlns="" val="20001"/>
                    </a:ext>
                  </a:extLst>
                </a:gridCol>
                <a:gridCol w="1033305">
                  <a:extLst>
                    <a:ext uri="{9D8B030D-6E8A-4147-A177-3AD203B41FA5}">
                      <a16:colId xmlns:a16="http://schemas.microsoft.com/office/drawing/2014/main" xmlns="" val="20002"/>
                    </a:ext>
                  </a:extLst>
                </a:gridCol>
                <a:gridCol w="901789">
                  <a:extLst>
                    <a:ext uri="{9D8B030D-6E8A-4147-A177-3AD203B41FA5}">
                      <a16:colId xmlns:a16="http://schemas.microsoft.com/office/drawing/2014/main" xmlns="" val="20003"/>
                    </a:ext>
                  </a:extLst>
                </a:gridCol>
                <a:gridCol w="901789">
                  <a:extLst>
                    <a:ext uri="{9D8B030D-6E8A-4147-A177-3AD203B41FA5}">
                      <a16:colId xmlns:a16="http://schemas.microsoft.com/office/drawing/2014/main" xmlns="" val="20004"/>
                    </a:ext>
                  </a:extLst>
                </a:gridCol>
                <a:gridCol w="901789">
                  <a:extLst>
                    <a:ext uri="{9D8B030D-6E8A-4147-A177-3AD203B41FA5}">
                      <a16:colId xmlns:a16="http://schemas.microsoft.com/office/drawing/2014/main" xmlns="" val="20005"/>
                    </a:ext>
                  </a:extLst>
                </a:gridCol>
              </a:tblGrid>
              <a:tr h="971556">
                <a:tc>
                  <a:txBody>
                    <a:bodyPr/>
                    <a:lstStyle/>
                    <a:p>
                      <a:endParaRPr lang="en-US" sz="2000" dirty="0"/>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just" fontAlgn="b"/>
                      <a:r>
                        <a:rPr lang="en-US" sz="1600" b="1" i="0" u="none" strike="noStrike" dirty="0">
                          <a:solidFill>
                            <a:schemeClr val="tx1"/>
                          </a:solidFill>
                          <a:latin typeface="Segoe UI"/>
                        </a:rPr>
                        <a:t>High School</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just" fontAlgn="b"/>
                      <a:r>
                        <a:rPr lang="en-US" sz="1600" b="1" i="0" u="none" strike="noStrike" dirty="0">
                          <a:solidFill>
                            <a:schemeClr val="tx1"/>
                          </a:solidFill>
                          <a:latin typeface="Segoe UI"/>
                        </a:rPr>
                        <a:t> Bachelors</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just" fontAlgn="b"/>
                      <a:r>
                        <a:rPr lang="en-US" sz="1600" b="1" i="0" u="none" strike="noStrike" dirty="0">
                          <a:solidFill>
                            <a:schemeClr val="tx1"/>
                          </a:solidFill>
                          <a:latin typeface="Segoe UI"/>
                        </a:rPr>
                        <a:t>Masters</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just" fontAlgn="b"/>
                      <a:r>
                        <a:rPr lang="en-US" sz="1600" b="1" i="0" u="none" strike="noStrike" dirty="0">
                          <a:solidFill>
                            <a:schemeClr val="tx1"/>
                          </a:solidFill>
                          <a:latin typeface="Segoe UI"/>
                        </a:rPr>
                        <a:t>Ph.D.</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just" fontAlgn="b"/>
                      <a:r>
                        <a:rPr lang="en-US" sz="1600" b="1" i="0" u="none" strike="noStrike" dirty="0">
                          <a:solidFill>
                            <a:schemeClr val="tx1"/>
                          </a:solidFill>
                          <a:latin typeface="Segoe UI"/>
                        </a:rPr>
                        <a:t>Total</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0"/>
                  </a:ext>
                </a:extLst>
              </a:tr>
              <a:tr h="485778">
                <a:tc>
                  <a:txBody>
                    <a:bodyPr/>
                    <a:lstStyle/>
                    <a:p>
                      <a:pPr algn="just" fontAlgn="t"/>
                      <a:r>
                        <a:rPr lang="en-US" sz="2000" b="1" i="0" u="none" strike="noStrike" dirty="0">
                          <a:solidFill>
                            <a:schemeClr val="tx1"/>
                          </a:solidFill>
                          <a:latin typeface="Segoe UI"/>
                        </a:rPr>
                        <a:t>Female</a:t>
                      </a:r>
                    </a:p>
                  </a:txBody>
                  <a:tcPr marL="7620" marR="7620" marT="762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just" fontAlgn="t"/>
                      <a:r>
                        <a:rPr lang="en-US" sz="2000" b="1" i="0" u="none" strike="noStrike" dirty="0">
                          <a:solidFill>
                            <a:schemeClr val="tx1"/>
                          </a:solidFill>
                          <a:latin typeface="Segoe UI"/>
                        </a:rPr>
                        <a:t>50.886</a:t>
                      </a:r>
                    </a:p>
                  </a:txBody>
                  <a:tcPr marL="7620" marR="7620" marT="762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just" fontAlgn="t"/>
                      <a:r>
                        <a:rPr lang="en-US" sz="2000" b="1" i="0" u="none" strike="noStrike" dirty="0">
                          <a:solidFill>
                            <a:schemeClr val="tx1"/>
                          </a:solidFill>
                          <a:latin typeface="Segoe UI"/>
                        </a:rPr>
                        <a:t>49.868</a:t>
                      </a:r>
                    </a:p>
                  </a:txBody>
                  <a:tcPr marL="7620" marR="7620" marT="762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just" fontAlgn="t"/>
                      <a:r>
                        <a:rPr lang="en-US" sz="2000" b="1" i="0" u="none" strike="noStrike">
                          <a:solidFill>
                            <a:schemeClr val="tx1"/>
                          </a:solidFill>
                          <a:latin typeface="Segoe UI"/>
                        </a:rPr>
                        <a:t>50.377</a:t>
                      </a:r>
                    </a:p>
                  </a:txBody>
                  <a:tcPr marL="7620" marR="7620" marT="762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just" fontAlgn="t"/>
                      <a:r>
                        <a:rPr lang="en-US" sz="2000" b="1" i="0" u="none" strike="noStrike">
                          <a:solidFill>
                            <a:schemeClr val="tx1"/>
                          </a:solidFill>
                          <a:latin typeface="Segoe UI"/>
                        </a:rPr>
                        <a:t>49.868</a:t>
                      </a:r>
                    </a:p>
                  </a:txBody>
                  <a:tcPr marL="7620" marR="7620" marT="762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just" fontAlgn="t"/>
                      <a:r>
                        <a:rPr lang="en-US" sz="2000" b="1" i="0" u="none" strike="noStrike" dirty="0">
                          <a:solidFill>
                            <a:schemeClr val="tx1"/>
                          </a:solidFill>
                          <a:latin typeface="Segoe UI"/>
                        </a:rPr>
                        <a:t>201</a:t>
                      </a:r>
                    </a:p>
                  </a:txBody>
                  <a:tcPr marL="7620" marR="7620" marT="762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1"/>
                  </a:ext>
                </a:extLst>
              </a:tr>
              <a:tr h="485778">
                <a:tc>
                  <a:txBody>
                    <a:bodyPr/>
                    <a:lstStyle/>
                    <a:p>
                      <a:pPr algn="just" fontAlgn="t"/>
                      <a:r>
                        <a:rPr lang="en-US" sz="2000" b="1" i="0" u="none" strike="noStrike">
                          <a:solidFill>
                            <a:schemeClr val="tx1"/>
                          </a:solidFill>
                          <a:latin typeface="Segoe UI"/>
                        </a:rPr>
                        <a:t>Male</a:t>
                      </a:r>
                    </a:p>
                  </a:txBody>
                  <a:tcPr marL="7620" marR="7620" marT="762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just" fontAlgn="t"/>
                      <a:r>
                        <a:rPr lang="en-US" sz="2000" b="1" i="0" u="none" strike="noStrike">
                          <a:solidFill>
                            <a:schemeClr val="tx1"/>
                          </a:solidFill>
                          <a:latin typeface="Segoe UI"/>
                        </a:rPr>
                        <a:t>49.114</a:t>
                      </a:r>
                    </a:p>
                  </a:txBody>
                  <a:tcPr marL="7620" marR="7620" marT="762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just" fontAlgn="t"/>
                      <a:r>
                        <a:rPr lang="en-US" sz="2000" b="1" i="0" u="none" strike="noStrike" dirty="0">
                          <a:solidFill>
                            <a:schemeClr val="tx1"/>
                          </a:solidFill>
                          <a:latin typeface="Segoe UI"/>
                        </a:rPr>
                        <a:t>48.132</a:t>
                      </a:r>
                    </a:p>
                  </a:txBody>
                  <a:tcPr marL="7620" marR="7620" marT="762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just" fontAlgn="t"/>
                      <a:r>
                        <a:rPr lang="en-US" sz="2000" b="1" i="0" u="none" strike="noStrike" dirty="0">
                          <a:solidFill>
                            <a:schemeClr val="tx1"/>
                          </a:solidFill>
                          <a:latin typeface="Segoe UI"/>
                        </a:rPr>
                        <a:t>48.623</a:t>
                      </a:r>
                    </a:p>
                  </a:txBody>
                  <a:tcPr marL="7620" marR="7620" marT="762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just" fontAlgn="t"/>
                      <a:r>
                        <a:rPr lang="en-US" sz="2000" b="1" i="0" u="none" strike="noStrike" dirty="0">
                          <a:solidFill>
                            <a:schemeClr val="tx1"/>
                          </a:solidFill>
                          <a:latin typeface="Segoe UI"/>
                        </a:rPr>
                        <a:t>48.132</a:t>
                      </a:r>
                    </a:p>
                  </a:txBody>
                  <a:tcPr marL="7620" marR="7620" marT="762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just" fontAlgn="t"/>
                      <a:r>
                        <a:rPr lang="en-US" sz="2000" b="1" i="0" u="none" strike="noStrike" dirty="0">
                          <a:solidFill>
                            <a:schemeClr val="tx1"/>
                          </a:solidFill>
                          <a:latin typeface="Segoe UI"/>
                        </a:rPr>
                        <a:t>194</a:t>
                      </a:r>
                    </a:p>
                  </a:txBody>
                  <a:tcPr marL="7620" marR="7620" marT="762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2"/>
                  </a:ext>
                </a:extLst>
              </a:tr>
              <a:tr h="485778">
                <a:tc>
                  <a:txBody>
                    <a:bodyPr/>
                    <a:lstStyle/>
                    <a:p>
                      <a:pPr algn="just" fontAlgn="t"/>
                      <a:r>
                        <a:rPr lang="en-US" sz="2000" b="1" i="0" u="none" strike="noStrike">
                          <a:solidFill>
                            <a:schemeClr val="tx1"/>
                          </a:solidFill>
                          <a:latin typeface="Segoe UI"/>
                        </a:rPr>
                        <a:t>Total</a:t>
                      </a:r>
                    </a:p>
                  </a:txBody>
                  <a:tcPr marL="7620" marR="7620" marT="762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just" fontAlgn="t"/>
                      <a:r>
                        <a:rPr lang="en-US" sz="2000" b="1" i="0" u="none" strike="noStrike">
                          <a:solidFill>
                            <a:schemeClr val="tx1"/>
                          </a:solidFill>
                          <a:latin typeface="Segoe UI"/>
                        </a:rPr>
                        <a:t>100</a:t>
                      </a:r>
                    </a:p>
                  </a:txBody>
                  <a:tcPr marL="7620" marR="7620" marT="762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just" fontAlgn="t"/>
                      <a:r>
                        <a:rPr lang="en-US" sz="2000" b="1" i="0" u="none" strike="noStrike">
                          <a:solidFill>
                            <a:schemeClr val="tx1"/>
                          </a:solidFill>
                          <a:latin typeface="Segoe UI"/>
                        </a:rPr>
                        <a:t>98</a:t>
                      </a:r>
                    </a:p>
                  </a:txBody>
                  <a:tcPr marL="7620" marR="7620" marT="762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just" fontAlgn="t"/>
                      <a:r>
                        <a:rPr lang="en-US" sz="2000" b="1" i="0" u="none" strike="noStrike">
                          <a:solidFill>
                            <a:schemeClr val="tx1"/>
                          </a:solidFill>
                          <a:latin typeface="Segoe UI"/>
                        </a:rPr>
                        <a:t>99</a:t>
                      </a:r>
                    </a:p>
                  </a:txBody>
                  <a:tcPr marL="7620" marR="7620" marT="762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just" fontAlgn="t"/>
                      <a:r>
                        <a:rPr lang="en-US" sz="2000" b="1" i="0" u="none" strike="noStrike">
                          <a:solidFill>
                            <a:schemeClr val="tx1"/>
                          </a:solidFill>
                          <a:latin typeface="Segoe UI"/>
                        </a:rPr>
                        <a:t>98</a:t>
                      </a:r>
                    </a:p>
                  </a:txBody>
                  <a:tcPr marL="7620" marR="7620" marT="762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just" fontAlgn="t"/>
                      <a:r>
                        <a:rPr lang="en-US" sz="2000" b="1" i="0" u="none" strike="noStrike" dirty="0">
                          <a:solidFill>
                            <a:schemeClr val="tx1"/>
                          </a:solidFill>
                          <a:latin typeface="Segoe UI"/>
                        </a:rPr>
                        <a:t>395</a:t>
                      </a:r>
                    </a:p>
                  </a:txBody>
                  <a:tcPr marL="7620" marR="7620" marT="762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3"/>
                  </a:ext>
                </a:extLst>
              </a:tr>
            </a:tbl>
          </a:graphicData>
        </a:graphic>
      </p:graphicFrame>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03729" y="6235700"/>
            <a:ext cx="639763" cy="622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p:txBody>
          <a:bodyPr/>
          <a:lstStyle/>
          <a:p>
            <a:r>
              <a:rPr lang="en-US" sz="2800" dirty="0"/>
              <a:t>So, working this out,</a:t>
            </a:r>
          </a:p>
          <a:p>
            <a:r>
              <a:rPr lang="en-US" sz="2800" dirty="0"/>
              <a:t> χ</a:t>
            </a:r>
            <a:r>
              <a:rPr lang="en-US" sz="2800" baseline="30000" dirty="0"/>
              <a:t>2</a:t>
            </a:r>
            <a:r>
              <a:rPr lang="en-US" sz="2800" dirty="0"/>
              <a:t>=(60−50.886)</a:t>
            </a:r>
            <a:r>
              <a:rPr lang="en-US" sz="2800" baseline="30000" dirty="0"/>
              <a:t> 2 </a:t>
            </a:r>
            <a:r>
              <a:rPr lang="en-US" sz="2800" dirty="0"/>
              <a:t>/ 50.886+⋯+(57−48.132)</a:t>
            </a:r>
            <a:r>
              <a:rPr lang="en-US" sz="2800" baseline="30000" dirty="0"/>
              <a:t> 2 </a:t>
            </a:r>
            <a:r>
              <a:rPr lang="en-US" sz="2800" dirty="0"/>
              <a:t>/</a:t>
            </a:r>
            <a:r>
              <a:rPr lang="en-US" sz="2800" baseline="30000" dirty="0"/>
              <a:t> </a:t>
            </a:r>
            <a:r>
              <a:rPr lang="en-US" sz="2800" dirty="0"/>
              <a:t>48.132</a:t>
            </a:r>
          </a:p>
          <a:p>
            <a:r>
              <a:rPr lang="en-US" sz="2800" dirty="0"/>
              <a:t>= 8.006</a:t>
            </a:r>
          </a:p>
          <a:p>
            <a:r>
              <a:rPr lang="en-US" sz="2800" dirty="0"/>
              <a:t>The critical value of χ</a:t>
            </a:r>
            <a:r>
              <a:rPr lang="en-US" sz="2800" baseline="30000" dirty="0"/>
              <a:t>2</a:t>
            </a:r>
            <a:r>
              <a:rPr lang="en-US" sz="2800" dirty="0"/>
              <a:t> with 3 degree of freedom is 7.815. Since 8.006 &gt; 7.815, we reject the null hypothesis and conclude that the education level depends on gender at a 5% level of significance.</a:t>
            </a:r>
          </a:p>
          <a:p>
            <a:endParaRPr lang="en-US"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03729" y="6235700"/>
            <a:ext cx="639763" cy="622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p:txBody>
          <a:bodyPr/>
          <a:lstStyle/>
          <a:p>
            <a:r>
              <a:rPr lang="en-US" sz="2000" dirty="0"/>
              <a:t>Example: "Which holiday do you prefer?“</a:t>
            </a:r>
          </a:p>
          <a:p>
            <a:endParaRPr lang="en-IN" sz="2000" dirty="0"/>
          </a:p>
          <a:p>
            <a:r>
              <a:rPr lang="en-US" sz="2000" dirty="0"/>
              <a:t>                  Beach      Cruise </a:t>
            </a:r>
          </a:p>
          <a:p>
            <a:r>
              <a:rPr lang="en-US" sz="2000" dirty="0"/>
              <a:t>Men             209          280 </a:t>
            </a:r>
          </a:p>
          <a:p>
            <a:r>
              <a:rPr lang="en-US" sz="2000" dirty="0"/>
              <a:t>Women        225          248</a:t>
            </a:r>
          </a:p>
          <a:p>
            <a:endParaRPr lang="en-US" sz="2000" dirty="0"/>
          </a:p>
          <a:p>
            <a:r>
              <a:rPr lang="en-US" sz="2000" dirty="0"/>
              <a:t>Does Gender affect Preferred Holiday?</a:t>
            </a:r>
          </a:p>
          <a:p>
            <a:r>
              <a:rPr lang="en-US" sz="2000" dirty="0"/>
              <a:t>If Gender (Man or Woman) </a:t>
            </a:r>
            <a:r>
              <a:rPr lang="en-US" sz="2000" b="1" dirty="0"/>
              <a:t>does</a:t>
            </a:r>
            <a:r>
              <a:rPr lang="en-US" sz="2000" dirty="0"/>
              <a:t> affect Preferred Holiday we say they are </a:t>
            </a:r>
            <a:r>
              <a:rPr lang="en-US" sz="2000" b="1" dirty="0"/>
              <a:t>dependent</a:t>
            </a:r>
            <a:r>
              <a:rPr lang="en-US" sz="2000" dirty="0"/>
              <a:t>.</a:t>
            </a:r>
          </a:p>
          <a:p>
            <a:endParaRPr lang="en-US"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03729" y="6235700"/>
            <a:ext cx="639763" cy="622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p:txBody>
          <a:bodyPr>
            <a:normAutofit/>
          </a:bodyPr>
          <a:lstStyle/>
          <a:p>
            <a:pPr algn="just"/>
            <a:r>
              <a:rPr lang="en-US" sz="2000" dirty="0"/>
              <a:t>In a prior example we evaluated data from a survey of university graduates which assessed, among other things, how frequently they exercised. The survey was completed by 470 graduates. In the prior example we used the χ</a:t>
            </a:r>
            <a:r>
              <a:rPr lang="en-US" sz="2000" baseline="30000" dirty="0"/>
              <a:t>2</a:t>
            </a:r>
            <a:r>
              <a:rPr lang="en-US" sz="2000" dirty="0"/>
              <a:t> goodness-of-fit test to assess whether there was a shift in the distribution of responses to the exercise question following the implementation of a health promotion campaign on campus. We specifically considered one sample (all students) and compared the observed distribution to the distribution of responses the prior year (a historical control). Suppose we now wish to assess whether there is a relationship between exercise on campus and students' living arrangements. As part of the same survey, graduates were asked where they lived their senior year. The response options were dormitory, on-campus apartment, off-campus apartment, and at home (i.e., commuted to and from the university). The data are shown below.</a:t>
            </a:r>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03729" y="6235700"/>
            <a:ext cx="639763" cy="622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Grp="1" noChangeAspect="1" noChangeArrowheads="1"/>
          </p:cNvPicPr>
          <p:nvPr>
            <p:ph sz="quarter" idx="13"/>
          </p:nvPr>
        </p:nvPicPr>
        <p:blipFill>
          <a:blip r:embed="rId2"/>
          <a:srcRect/>
          <a:stretch>
            <a:fillRect/>
          </a:stretch>
        </p:blipFill>
        <p:spPr bwMode="auto">
          <a:xfrm>
            <a:off x="1857356" y="1699588"/>
            <a:ext cx="5429288" cy="3586800"/>
          </a:xfrm>
          <a:prstGeom prst="rect">
            <a:avLst/>
          </a:prstGeom>
          <a:noFill/>
          <a:ln w="9525">
            <a:noFill/>
            <a:miter lim="800000"/>
            <a:headEnd/>
            <a:tailEnd/>
          </a:ln>
          <a:effectLst/>
        </p:spPr>
      </p:pic>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3729" y="6235700"/>
            <a:ext cx="639763" cy="622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p:txBody>
          <a:bodyPr>
            <a:normAutofit/>
          </a:bodyPr>
          <a:lstStyle/>
          <a:p>
            <a:pPr algn="just"/>
            <a:r>
              <a:rPr lang="en-US" sz="2400" dirty="0"/>
              <a:t>Based on the data, is there a relationship between exercise and student's living arrangement? Do you think where a person lives affect their exercise status? Here we have four independent comparison groups (living arrangement) and a discrete (ordinal) outcome variable with three response options. We specifically want to test whether living arrangement and exercise are independent!</a:t>
            </a:r>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03729" y="6235700"/>
            <a:ext cx="639763" cy="622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609600" y="1285860"/>
            <a:ext cx="7924800" cy="4429140"/>
          </a:xfrm>
        </p:spPr>
        <p:txBody>
          <a:bodyPr>
            <a:normAutofit/>
          </a:bodyPr>
          <a:lstStyle/>
          <a:p>
            <a:pPr algn="just"/>
            <a:r>
              <a:rPr lang="en-US" sz="2000" dirty="0"/>
              <a:t>Pancreaticoduodenectomy (PD) is a procedure that is associated with considerable morbidity. A study was recently conducted on 553 patients who had a successful PD between January 2000 and December 2010 to determine whether their Surgical Apgar Score (SAS) is related to 30-day perioperative morbidity and mortality. The table below gives the number of patients experiencing no, minor, or major morbidity by SAS category.  </a:t>
            </a:r>
          </a:p>
          <a:p>
            <a:pPr algn="just"/>
            <a:endParaRPr lang="en-US" sz="2000" dirty="0"/>
          </a:p>
          <a:p>
            <a:pPr algn="just"/>
            <a:r>
              <a:rPr lang="en-US" sz="2000" dirty="0"/>
              <a:t>Question: What would be an appropriate statistical test to examine whether there is an association between Surgical Apgar Score and patient outcome? Using 14.13 as the value of the test statistic for these data, carry out the appropriate test at a 5% level of significance. </a:t>
            </a:r>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03729" y="6235700"/>
            <a:ext cx="639763" cy="622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Grp="1" noChangeAspect="1" noChangeArrowheads="1"/>
          </p:cNvPicPr>
          <p:nvPr>
            <p:ph sz="quarter" idx="13"/>
          </p:nvPr>
        </p:nvPicPr>
        <p:blipFill>
          <a:blip r:embed="rId2"/>
          <a:srcRect/>
          <a:stretch>
            <a:fillRect/>
          </a:stretch>
        </p:blipFill>
        <p:spPr bwMode="auto">
          <a:xfrm>
            <a:off x="2000232" y="2143116"/>
            <a:ext cx="5214974" cy="2714644"/>
          </a:xfrm>
          <a:prstGeom prst="rect">
            <a:avLst/>
          </a:prstGeom>
          <a:noFill/>
          <a:ln w="9525">
            <a:noFill/>
            <a:miter lim="800000"/>
            <a:headEnd/>
            <a:tailEnd/>
          </a:ln>
          <a:effectLst/>
        </p:spPr>
      </p:pic>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3729" y="6235700"/>
            <a:ext cx="639763" cy="622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609600" y="1928802"/>
            <a:ext cx="7924800" cy="3786198"/>
          </a:xfrm>
        </p:spPr>
        <p:txBody>
          <a:bodyPr/>
          <a:lstStyle/>
          <a:p>
            <a:pPr algn="ctr">
              <a:buNone/>
            </a:pPr>
            <a:r>
              <a:rPr lang="en-IN" sz="3600" dirty="0">
                <a:latin typeface="Arial Narrow" pitchFamily="34" charset="0"/>
              </a:rPr>
              <a:t>Answer to research question 5</a:t>
            </a:r>
          </a:p>
          <a:p>
            <a:pPr>
              <a:buNone/>
            </a:pPr>
            <a:endParaRPr lang="en-IN" dirty="0"/>
          </a:p>
          <a:p>
            <a:pPr algn="ctr">
              <a:buNone/>
            </a:pPr>
            <a:r>
              <a:rPr lang="en-IN" sz="2400" dirty="0"/>
              <a:t>What could be the factors influencing sales of tractors?</a:t>
            </a:r>
          </a:p>
          <a:p>
            <a:pPr algn="ctr">
              <a:buNone/>
            </a:pPr>
            <a:endParaRPr lang="en-IN" sz="2400" dirty="0"/>
          </a:p>
          <a:p>
            <a:pPr algn="ctr">
              <a:buNone/>
            </a:pPr>
            <a:r>
              <a:rPr lang="en-IN" sz="2400" dirty="0"/>
              <a:t>(</a:t>
            </a:r>
            <a:r>
              <a:rPr lang="en-IN" sz="2400" i="1" dirty="0"/>
              <a:t>Available data 3</a:t>
            </a:r>
            <a:r>
              <a:rPr lang="en-IN" sz="2400" dirty="0"/>
              <a:t>)</a:t>
            </a:r>
          </a:p>
          <a:p>
            <a:endParaRPr lang="en-US"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03729" y="6235700"/>
            <a:ext cx="639763" cy="622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p:txBody>
          <a:bodyPr>
            <a:normAutofit/>
          </a:bodyPr>
          <a:lstStyle/>
          <a:p>
            <a:pPr marL="0" indent="0" algn="just">
              <a:buNone/>
            </a:pPr>
            <a:r>
              <a:rPr lang="en-US" sz="2400" dirty="0"/>
              <a:t>Mr. Menon did not want to lose sales; therefore, to cater to market demand, he frequently did mid-month revisions in the forecast plan and inter-stockyard transfer of tractors in order to meet dealer demand (stockyard to stockyard transfers of tractors accounted for 6.7 per cent of the annual sales volume with an average transportation cost US$145 per tractor). But even then, dealers were often forced to sell alternate models at discounted prices to customers due  to lack of availability of the desired model. This was the main reason for the high level of dealer dissatisfaction.</a:t>
            </a:r>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82783" y="6235700"/>
            <a:ext cx="639763" cy="622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60130072"/>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000109"/>
            <a:ext cx="7772400" cy="1000131"/>
          </a:xfrm>
        </p:spPr>
        <p:txBody>
          <a:bodyPr/>
          <a:lstStyle/>
          <a:p>
            <a:r>
              <a:rPr lang="en-US" b="1" i="1" dirty="0"/>
              <a:t>Multiple regression</a:t>
            </a:r>
            <a:endParaRPr lang="en-US" i="1" dirty="0"/>
          </a:p>
        </p:txBody>
      </p:sp>
      <p:sp>
        <p:nvSpPr>
          <p:cNvPr id="3" name="Subtitle 2"/>
          <p:cNvSpPr>
            <a:spLocks noGrp="1"/>
          </p:cNvSpPr>
          <p:nvPr>
            <p:ph type="subTitle" idx="1"/>
          </p:nvPr>
        </p:nvSpPr>
        <p:spPr>
          <a:xfrm>
            <a:off x="1371600" y="2643182"/>
            <a:ext cx="6400800" cy="2428892"/>
          </a:xfrm>
        </p:spPr>
        <p:txBody>
          <a:bodyPr>
            <a:normAutofit/>
          </a:bodyPr>
          <a:lstStyle/>
          <a:p>
            <a:r>
              <a:rPr lang="en-US" sz="2400" dirty="0"/>
              <a:t>It is an extension of simple </a:t>
            </a:r>
            <a:r>
              <a:rPr lang="en-US" sz="2400" b="1" dirty="0"/>
              <a:t>linear regression</a:t>
            </a:r>
            <a:r>
              <a:rPr lang="en-US" sz="2400" dirty="0"/>
              <a:t>. It is used when we want to predict the value of a variable based on the value of two or more other variables. The variable we want to predict is called the dependent variable (or sometimes, the outcome, target or criterion variable</a:t>
            </a:r>
            <a:r>
              <a:rPr lang="en-US" dirty="0"/>
              <a:t>).</a:t>
            </a:r>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03729" y="6235700"/>
            <a:ext cx="639763" cy="622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i="1" cap="none" dirty="0"/>
              <a:t>Example</a:t>
            </a:r>
          </a:p>
        </p:txBody>
      </p:sp>
      <p:pic>
        <p:nvPicPr>
          <p:cNvPr id="1027" name="Picture 3"/>
          <p:cNvPicPr>
            <a:picLocks noGrp="1" noChangeAspect="1" noChangeArrowheads="1"/>
          </p:cNvPicPr>
          <p:nvPr>
            <p:ph idx="4294967295"/>
          </p:nvPr>
        </p:nvPicPr>
        <p:blipFill>
          <a:blip r:embed="rId2"/>
          <a:srcRect/>
          <a:stretch>
            <a:fillRect/>
          </a:stretch>
        </p:blipFill>
        <p:spPr bwMode="auto">
          <a:xfrm>
            <a:off x="576741" y="2109788"/>
            <a:ext cx="7990517" cy="3506787"/>
          </a:xfrm>
          <a:prstGeom prst="rect">
            <a:avLst/>
          </a:prstGeom>
          <a:noFill/>
          <a:ln w="9525">
            <a:noFill/>
            <a:miter lim="800000"/>
            <a:headEnd/>
            <a:tailEnd/>
          </a:ln>
          <a:effectLst/>
        </p:spPr>
      </p:pic>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3729" y="6235700"/>
            <a:ext cx="639763" cy="622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i="1" cap="none" dirty="0"/>
              <a:t>Simple relationship</a:t>
            </a:r>
          </a:p>
        </p:txBody>
      </p:sp>
      <p:pic>
        <p:nvPicPr>
          <p:cNvPr id="2050" name="Picture 2"/>
          <p:cNvPicPr>
            <a:picLocks noGrp="1" noChangeAspect="1" noChangeArrowheads="1"/>
          </p:cNvPicPr>
          <p:nvPr>
            <p:ph idx="4294967295"/>
          </p:nvPr>
        </p:nvPicPr>
        <p:blipFill>
          <a:blip r:embed="rId2"/>
          <a:srcRect/>
          <a:stretch>
            <a:fillRect/>
          </a:stretch>
        </p:blipFill>
        <p:spPr bwMode="auto">
          <a:xfrm>
            <a:off x="642910" y="2000091"/>
            <a:ext cx="7929618" cy="3726180"/>
          </a:xfrm>
          <a:prstGeom prst="rect">
            <a:avLst/>
          </a:prstGeom>
          <a:noFill/>
          <a:ln w="9525">
            <a:noFill/>
            <a:miter lim="800000"/>
            <a:headEnd/>
            <a:tailEnd/>
          </a:ln>
          <a:effectLst/>
        </p:spPr>
      </p:pic>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3729" y="6235700"/>
            <a:ext cx="639763" cy="622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i="1" cap="none" dirty="0"/>
              <a:t>Multiple relationship</a:t>
            </a:r>
          </a:p>
        </p:txBody>
      </p:sp>
      <p:pic>
        <p:nvPicPr>
          <p:cNvPr id="3074" name="Picture 2"/>
          <p:cNvPicPr>
            <a:picLocks noGrp="1" noChangeAspect="1" noChangeArrowheads="1"/>
          </p:cNvPicPr>
          <p:nvPr>
            <p:ph idx="4294967295"/>
          </p:nvPr>
        </p:nvPicPr>
        <p:blipFill>
          <a:blip r:embed="rId2"/>
          <a:srcRect/>
          <a:stretch>
            <a:fillRect/>
          </a:stretch>
        </p:blipFill>
        <p:spPr bwMode="auto">
          <a:xfrm>
            <a:off x="491490" y="2003901"/>
            <a:ext cx="8161020" cy="3718560"/>
          </a:xfrm>
          <a:prstGeom prst="rect">
            <a:avLst/>
          </a:prstGeom>
          <a:noFill/>
          <a:ln w="9525">
            <a:noFill/>
            <a:miter lim="800000"/>
            <a:headEnd/>
            <a:tailEnd/>
          </a:ln>
          <a:effectLst/>
        </p:spPr>
      </p:pic>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3729" y="6235700"/>
            <a:ext cx="639763" cy="622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i="1" cap="none" dirty="0"/>
              <a:t>Problems to start </a:t>
            </a:r>
          </a:p>
        </p:txBody>
      </p:sp>
      <p:pic>
        <p:nvPicPr>
          <p:cNvPr id="4098" name="Picture 2"/>
          <p:cNvPicPr>
            <a:picLocks noGrp="1" noChangeAspect="1" noChangeArrowheads="1"/>
          </p:cNvPicPr>
          <p:nvPr>
            <p:ph idx="4294967295"/>
          </p:nvPr>
        </p:nvPicPr>
        <p:blipFill>
          <a:blip r:embed="rId2"/>
          <a:srcRect/>
          <a:stretch>
            <a:fillRect/>
          </a:stretch>
        </p:blipFill>
        <p:spPr bwMode="auto">
          <a:xfrm>
            <a:off x="464820" y="2034381"/>
            <a:ext cx="8214360" cy="3657600"/>
          </a:xfrm>
          <a:prstGeom prst="rect">
            <a:avLst/>
          </a:prstGeom>
          <a:noFill/>
          <a:ln w="9525">
            <a:noFill/>
            <a:miter lim="800000"/>
            <a:headEnd/>
            <a:tailEnd/>
          </a:ln>
          <a:effectLst/>
        </p:spPr>
      </p:pic>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3729" y="6235700"/>
            <a:ext cx="639763" cy="622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i="1" cap="none" dirty="0"/>
              <a:t>Multicollinearity</a:t>
            </a:r>
          </a:p>
        </p:txBody>
      </p:sp>
      <p:pic>
        <p:nvPicPr>
          <p:cNvPr id="5122" name="Picture 2"/>
          <p:cNvPicPr>
            <a:picLocks noGrp="1" noChangeAspect="1" noChangeArrowheads="1"/>
          </p:cNvPicPr>
          <p:nvPr>
            <p:ph idx="4294967295"/>
          </p:nvPr>
        </p:nvPicPr>
        <p:blipFill>
          <a:blip r:embed="rId2"/>
          <a:srcRect/>
          <a:stretch>
            <a:fillRect/>
          </a:stretch>
        </p:blipFill>
        <p:spPr bwMode="auto">
          <a:xfrm>
            <a:off x="544830" y="2026761"/>
            <a:ext cx="8054340" cy="3672840"/>
          </a:xfrm>
          <a:prstGeom prst="rect">
            <a:avLst/>
          </a:prstGeom>
          <a:noFill/>
          <a:ln w="9525">
            <a:noFill/>
            <a:miter lim="800000"/>
            <a:headEnd/>
            <a:tailEnd/>
          </a:ln>
          <a:effectLst/>
        </p:spPr>
      </p:pic>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3729" y="6235700"/>
            <a:ext cx="639763" cy="622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i="1" cap="none" dirty="0"/>
              <a:t>Equations</a:t>
            </a:r>
          </a:p>
        </p:txBody>
      </p:sp>
      <p:pic>
        <p:nvPicPr>
          <p:cNvPr id="6146" name="Picture 2"/>
          <p:cNvPicPr>
            <a:picLocks noGrp="1" noChangeAspect="1" noChangeArrowheads="1"/>
          </p:cNvPicPr>
          <p:nvPr>
            <p:ph idx="4294967295"/>
          </p:nvPr>
        </p:nvPicPr>
        <p:blipFill>
          <a:blip r:embed="rId2"/>
          <a:srcRect/>
          <a:stretch>
            <a:fillRect/>
          </a:stretch>
        </p:blipFill>
        <p:spPr bwMode="auto">
          <a:xfrm>
            <a:off x="457200" y="2043174"/>
            <a:ext cx="8229600" cy="3640015"/>
          </a:xfrm>
          <a:prstGeom prst="rect">
            <a:avLst/>
          </a:prstGeom>
          <a:noFill/>
          <a:ln w="9525">
            <a:noFill/>
            <a:miter lim="800000"/>
            <a:headEnd/>
            <a:tailEnd/>
          </a:ln>
          <a:effectLst/>
        </p:spPr>
      </p:pic>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3729" y="6235700"/>
            <a:ext cx="639763" cy="622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i="1" cap="none" dirty="0"/>
              <a:t>Multicollinearity</a:t>
            </a:r>
          </a:p>
        </p:txBody>
      </p:sp>
      <p:pic>
        <p:nvPicPr>
          <p:cNvPr id="7170" name="Picture 2"/>
          <p:cNvPicPr>
            <a:picLocks noGrp="1" noChangeAspect="1" noChangeArrowheads="1"/>
          </p:cNvPicPr>
          <p:nvPr>
            <p:ph idx="4294967295"/>
          </p:nvPr>
        </p:nvPicPr>
        <p:blipFill>
          <a:blip r:embed="rId2"/>
          <a:srcRect/>
          <a:stretch>
            <a:fillRect/>
          </a:stretch>
        </p:blipFill>
        <p:spPr bwMode="auto">
          <a:xfrm>
            <a:off x="457200" y="2062722"/>
            <a:ext cx="8229600" cy="3600919"/>
          </a:xfrm>
          <a:prstGeom prst="rect">
            <a:avLst/>
          </a:prstGeom>
          <a:noFill/>
          <a:ln w="9525">
            <a:noFill/>
            <a:miter lim="800000"/>
            <a:headEnd/>
            <a:tailEnd/>
          </a:ln>
          <a:effectLst/>
        </p:spPr>
      </p:pic>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3729" y="6235700"/>
            <a:ext cx="639763" cy="622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i="1" cap="none" dirty="0"/>
              <a:t>Correlation results</a:t>
            </a:r>
          </a:p>
        </p:txBody>
      </p:sp>
      <p:pic>
        <p:nvPicPr>
          <p:cNvPr id="8194" name="Picture 2"/>
          <p:cNvPicPr>
            <a:picLocks noGrp="1" noChangeAspect="1" noChangeArrowheads="1"/>
          </p:cNvPicPr>
          <p:nvPr>
            <p:ph idx="4294967295"/>
          </p:nvPr>
        </p:nvPicPr>
        <p:blipFill>
          <a:blip r:embed="rId2"/>
          <a:srcRect/>
          <a:stretch>
            <a:fillRect/>
          </a:stretch>
        </p:blipFill>
        <p:spPr bwMode="auto">
          <a:xfrm>
            <a:off x="749456" y="2000240"/>
            <a:ext cx="7680196" cy="3478381"/>
          </a:xfrm>
          <a:prstGeom prst="rect">
            <a:avLst/>
          </a:prstGeom>
          <a:noFill/>
          <a:ln w="9525">
            <a:noFill/>
            <a:miter lim="800000"/>
            <a:headEnd/>
            <a:tailEnd/>
          </a:ln>
          <a:effectLst/>
        </p:spPr>
      </p:pic>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3729" y="6235700"/>
            <a:ext cx="639763" cy="622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cap="none" dirty="0"/>
              <a:t>The potential solutions include the following:</a:t>
            </a:r>
          </a:p>
        </p:txBody>
      </p:sp>
      <p:sp>
        <p:nvSpPr>
          <p:cNvPr id="3" name="Content Placeholder 2"/>
          <p:cNvSpPr>
            <a:spLocks noGrp="1"/>
          </p:cNvSpPr>
          <p:nvPr>
            <p:ph idx="4294967295"/>
          </p:nvPr>
        </p:nvSpPr>
        <p:spPr>
          <a:xfrm>
            <a:off x="457200" y="2428868"/>
            <a:ext cx="8229600" cy="3697295"/>
          </a:xfrm>
          <a:prstGeom prst="rect">
            <a:avLst/>
          </a:prstGeom>
        </p:spPr>
        <p:txBody>
          <a:bodyPr/>
          <a:lstStyle/>
          <a:p>
            <a:r>
              <a:rPr lang="en-US" sz="2000" dirty="0"/>
              <a:t>Remove some of the highly correlated independent variables.</a:t>
            </a:r>
          </a:p>
          <a:p>
            <a:r>
              <a:rPr lang="en-US" sz="2000" dirty="0"/>
              <a:t>Linearly combine the independent variables, such as adding them together.</a:t>
            </a:r>
          </a:p>
          <a:p>
            <a:r>
              <a:rPr lang="en-US" sz="2000" dirty="0"/>
              <a:t>Perform an analysis designed for highly correlated variables, such as principal components analysis or partial least squares regression.</a:t>
            </a:r>
          </a:p>
          <a:p>
            <a:endParaRPr lang="en-US"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03729" y="6235700"/>
            <a:ext cx="639763" cy="622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27384"/>
            <a:ext cx="7467600" cy="490066"/>
          </a:xfrm>
        </p:spPr>
        <p:txBody>
          <a:bodyPr/>
          <a:lstStyle/>
          <a:p>
            <a:r>
              <a:rPr lang="en-US" sz="2400" b="1" i="1" cap="none" dirty="0"/>
              <a:t>Available data 1</a:t>
            </a:r>
          </a:p>
        </p:txBody>
      </p:sp>
      <p:pic>
        <p:nvPicPr>
          <p:cNvPr id="2050" name="Picture 2"/>
          <p:cNvPicPr>
            <a:picLocks noGrp="1" noChangeAspect="1" noChangeArrowheads="1"/>
          </p:cNvPicPr>
          <p:nvPr>
            <p:ph sz="quarter" idx="13"/>
          </p:nvPr>
        </p:nvPicPr>
        <p:blipFill>
          <a:blip r:embed="rId2">
            <a:extLst>
              <a:ext uri="{28A0092B-C50C-407E-A947-70E740481C1C}">
                <a14:useLocalDpi xmlns:a14="http://schemas.microsoft.com/office/drawing/2010/main" val="0"/>
              </a:ext>
            </a:extLst>
          </a:blip>
          <a:stretch>
            <a:fillRect/>
          </a:stretch>
        </p:blipFill>
        <p:spPr bwMode="auto">
          <a:xfrm>
            <a:off x="1403649" y="433162"/>
            <a:ext cx="6796762" cy="6113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4237" y="6235700"/>
            <a:ext cx="639763" cy="622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40666861"/>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457200" y="2143116"/>
            <a:ext cx="8229600" cy="3983047"/>
          </a:xfrm>
          <a:prstGeom prst="rect">
            <a:avLst/>
          </a:prstGeom>
        </p:spPr>
        <p:txBody>
          <a:bodyPr>
            <a:normAutofit/>
          </a:bodyPr>
          <a:lstStyle/>
          <a:p>
            <a:pPr algn="just"/>
            <a:r>
              <a:rPr lang="en-US" sz="2400" dirty="0"/>
              <a:t>The </a:t>
            </a:r>
            <a:r>
              <a:rPr lang="en-US" sz="2400" b="1" dirty="0"/>
              <a:t>goodness of fit</a:t>
            </a:r>
            <a:r>
              <a:rPr lang="en-US" sz="2400" dirty="0"/>
              <a:t> test is a statistical hypothesis test to see how well sample data </a:t>
            </a:r>
            <a:r>
              <a:rPr lang="en-US" sz="2400" b="1" dirty="0"/>
              <a:t>fit</a:t>
            </a:r>
            <a:r>
              <a:rPr lang="en-US" sz="2400" dirty="0"/>
              <a:t> a distribution from a population with a normal distribution. Put differently, this test shows if your sample data represents the data you would expect to find in the actual population or if it is somehow skewed.</a:t>
            </a:r>
          </a:p>
          <a:p>
            <a:pPr>
              <a:buNone/>
            </a:pPr>
            <a:r>
              <a:rPr lang="en-US" dirty="0"/>
              <a:t/>
            </a:r>
            <a:br>
              <a:rPr lang="en-US" dirty="0"/>
            </a:br>
            <a:endParaRPr lang="en-US"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03729" y="6235700"/>
            <a:ext cx="639763" cy="622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457200" y="2214554"/>
            <a:ext cx="8229600" cy="3911609"/>
          </a:xfrm>
          <a:prstGeom prst="rect">
            <a:avLst/>
          </a:prstGeom>
        </p:spPr>
        <p:txBody>
          <a:bodyPr/>
          <a:lstStyle/>
          <a:p>
            <a:pPr algn="just"/>
            <a:r>
              <a:rPr lang="en-US" sz="2400" b="1" dirty="0"/>
              <a:t>R</a:t>
            </a:r>
            <a:r>
              <a:rPr lang="en-US" sz="2400" dirty="0"/>
              <a:t>-</a:t>
            </a:r>
            <a:r>
              <a:rPr lang="en-US" sz="2400" b="1" dirty="0"/>
              <a:t>squared</a:t>
            </a:r>
            <a:r>
              <a:rPr lang="en-US" sz="2400" dirty="0"/>
              <a:t> is a statistical measure of how close the data are to the fitted </a:t>
            </a:r>
            <a:r>
              <a:rPr lang="en-US" sz="2400" b="1" dirty="0"/>
              <a:t>regression</a:t>
            </a:r>
            <a:r>
              <a:rPr lang="en-US" sz="2400" dirty="0"/>
              <a:t> line. It is also known as the coefficient of determination, or the coefficient of multiple determination for multiple </a:t>
            </a:r>
            <a:r>
              <a:rPr lang="en-US" sz="2400" b="1" dirty="0"/>
              <a:t>regression</a:t>
            </a:r>
            <a:r>
              <a:rPr lang="en-US" sz="2400" dirty="0"/>
              <a:t>. 0% indicates that the model explains none of the variability of the response data around its mean.</a:t>
            </a:r>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03729" y="6235700"/>
            <a:ext cx="639763" cy="622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Interpreting residual plots to improve your regression | Statwing ..."/>
          <p:cNvPicPr>
            <a:picLocks noChangeAspect="1" noChangeArrowheads="1"/>
          </p:cNvPicPr>
          <p:nvPr/>
        </p:nvPicPr>
        <p:blipFill>
          <a:blip r:embed="rId2">
            <a:lum bright="-8000" contrast="30000"/>
          </a:blip>
          <a:srcRect/>
          <a:stretch>
            <a:fillRect/>
          </a:stretch>
        </p:blipFill>
        <p:spPr bwMode="auto">
          <a:xfrm>
            <a:off x="714348" y="1857364"/>
            <a:ext cx="7853792" cy="2786082"/>
          </a:xfrm>
          <a:prstGeom prst="rect">
            <a:avLst/>
          </a:prstGeom>
          <a:noFill/>
          <a:ln w="12700">
            <a:solidFill>
              <a:schemeClr val="tx1"/>
            </a:solidFill>
          </a:ln>
        </p:spPr>
      </p:pic>
      <p:pic>
        <p:nvPicPr>
          <p:cNvPr id="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3729" y="6235700"/>
            <a:ext cx="639763" cy="622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4000" b="1" i="1" dirty="0"/>
              <a:t>R squared</a:t>
            </a:r>
            <a:endParaRPr lang="en-US" sz="4000" b="1" i="1" dirty="0"/>
          </a:p>
        </p:txBody>
      </p:sp>
      <p:pic>
        <p:nvPicPr>
          <p:cNvPr id="1026" name="Picture 2"/>
          <p:cNvPicPr>
            <a:picLocks noGrp="1" noChangeAspect="1" noChangeArrowheads="1"/>
          </p:cNvPicPr>
          <p:nvPr>
            <p:ph idx="4294967295"/>
          </p:nvPr>
        </p:nvPicPr>
        <p:blipFill>
          <a:blip r:embed="rId2"/>
          <a:srcRect/>
          <a:stretch>
            <a:fillRect/>
          </a:stretch>
        </p:blipFill>
        <p:spPr bwMode="auto">
          <a:xfrm>
            <a:off x="2714612" y="2214554"/>
            <a:ext cx="3714776" cy="2451587"/>
          </a:xfrm>
          <a:prstGeom prst="rect">
            <a:avLst/>
          </a:prstGeom>
          <a:noFill/>
          <a:ln w="9525">
            <a:noFill/>
            <a:miter lim="800000"/>
            <a:headEnd/>
            <a:tailEnd/>
          </a:ln>
          <a:effectLst/>
        </p:spPr>
      </p:pic>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3729" y="6235700"/>
            <a:ext cx="639763" cy="622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srcRect/>
          <a:stretch>
            <a:fillRect/>
          </a:stretch>
        </p:blipFill>
        <p:spPr bwMode="auto">
          <a:xfrm>
            <a:off x="971600" y="539800"/>
            <a:ext cx="6909167" cy="4905424"/>
          </a:xfrm>
          <a:prstGeom prst="rect">
            <a:avLst/>
          </a:prstGeom>
          <a:noFill/>
          <a:ln w="9525">
            <a:noFill/>
            <a:miter lim="800000"/>
            <a:headEnd/>
            <a:tailEnd/>
          </a:ln>
          <a:effectLst/>
        </p:spPr>
      </p:pic>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3729" y="6235700"/>
            <a:ext cx="639763" cy="622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5786" y="928670"/>
            <a:ext cx="7901014" cy="928694"/>
          </a:xfrm>
        </p:spPr>
        <p:txBody>
          <a:bodyPr>
            <a:noAutofit/>
          </a:bodyPr>
          <a:lstStyle/>
          <a:p>
            <a:r>
              <a:rPr lang="en-US" sz="3600" i="1" cap="none" dirty="0"/>
              <a:t>R-squared has limitations</a:t>
            </a:r>
            <a:br>
              <a:rPr lang="en-US" sz="3600" i="1" cap="none" dirty="0"/>
            </a:br>
            <a:endParaRPr lang="en-US" sz="3600" i="1" cap="none" dirty="0"/>
          </a:p>
        </p:txBody>
      </p:sp>
      <p:sp>
        <p:nvSpPr>
          <p:cNvPr id="3" name="Content Placeholder 2"/>
          <p:cNvSpPr>
            <a:spLocks noGrp="1"/>
          </p:cNvSpPr>
          <p:nvPr>
            <p:ph idx="4294967295"/>
          </p:nvPr>
        </p:nvSpPr>
        <p:spPr>
          <a:xfrm>
            <a:off x="457200" y="2285992"/>
            <a:ext cx="8229600" cy="3840171"/>
          </a:xfrm>
          <a:prstGeom prst="rect">
            <a:avLst/>
          </a:prstGeom>
        </p:spPr>
        <p:txBody>
          <a:bodyPr>
            <a:normAutofit/>
          </a:bodyPr>
          <a:lstStyle/>
          <a:p>
            <a:pPr algn="just"/>
            <a:r>
              <a:rPr lang="en-US" sz="2400" dirty="0"/>
              <a:t>You cannot use R-squared to determine whether the coefficient estimates and predictions are biased, which is why you must assess the residual plots.</a:t>
            </a:r>
          </a:p>
          <a:p>
            <a:pPr algn="just"/>
            <a:r>
              <a:rPr lang="en-US" sz="2400" dirty="0"/>
              <a:t>R-squared does not indicate if a regression model provides an adequate fit to your data. A good model can have a low R</a:t>
            </a:r>
            <a:r>
              <a:rPr lang="en-US" sz="2400" baseline="30000" dirty="0"/>
              <a:t>2</a:t>
            </a:r>
            <a:r>
              <a:rPr lang="en-US" sz="2400" dirty="0"/>
              <a:t> value. On the other hand, a biased model can have a high R</a:t>
            </a:r>
            <a:r>
              <a:rPr lang="en-US" sz="2400" baseline="30000" dirty="0"/>
              <a:t>2</a:t>
            </a:r>
            <a:r>
              <a:rPr lang="en-US" sz="2400" dirty="0"/>
              <a:t> value!</a:t>
            </a:r>
          </a:p>
          <a:p>
            <a:endParaRPr lang="en-US"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03729" y="6235700"/>
            <a:ext cx="639763" cy="622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7924800" cy="1368412"/>
          </a:xfrm>
        </p:spPr>
        <p:txBody>
          <a:bodyPr>
            <a:normAutofit/>
          </a:bodyPr>
          <a:lstStyle/>
          <a:p>
            <a:r>
              <a:rPr lang="en-US" sz="3200" b="1" i="1" cap="none" dirty="0"/>
              <a:t>Are low r-squared values always a problem?</a:t>
            </a:r>
          </a:p>
        </p:txBody>
      </p:sp>
      <p:sp>
        <p:nvSpPr>
          <p:cNvPr id="3" name="Content Placeholder 2"/>
          <p:cNvSpPr>
            <a:spLocks noGrp="1"/>
          </p:cNvSpPr>
          <p:nvPr>
            <p:ph idx="4294967295"/>
          </p:nvPr>
        </p:nvSpPr>
        <p:spPr>
          <a:xfrm>
            <a:off x="457200" y="2214554"/>
            <a:ext cx="8229600" cy="3911609"/>
          </a:xfrm>
          <a:prstGeom prst="rect">
            <a:avLst/>
          </a:prstGeom>
        </p:spPr>
        <p:txBody>
          <a:bodyPr>
            <a:normAutofit/>
          </a:bodyPr>
          <a:lstStyle/>
          <a:p>
            <a:pPr algn="just"/>
            <a:r>
              <a:rPr lang="en-US" sz="2400" dirty="0"/>
              <a:t>No! Regression models with low R-squared values can be perfectly good models for several reasons.</a:t>
            </a:r>
          </a:p>
          <a:p>
            <a:pPr algn="just"/>
            <a:r>
              <a:rPr lang="en-US" sz="2400" dirty="0"/>
              <a:t>Some fields of study have an inherently greater amount of unexplainable variation. In these areas, your R</a:t>
            </a:r>
            <a:r>
              <a:rPr lang="en-US" sz="2400" baseline="30000" dirty="0"/>
              <a:t>2</a:t>
            </a:r>
            <a:r>
              <a:rPr lang="en-US" sz="2400" dirty="0"/>
              <a:t> values are bound to be lower. For example, studies that try to explain human behavior generally have R</a:t>
            </a:r>
            <a:r>
              <a:rPr lang="en-US" sz="2400" baseline="30000" dirty="0"/>
              <a:t>2</a:t>
            </a:r>
            <a:r>
              <a:rPr lang="en-US" sz="2400" dirty="0"/>
              <a:t> values less than 50%. People are just harder to predict than things like physical processes.</a:t>
            </a:r>
          </a:p>
          <a:p>
            <a:endParaRPr lang="en-US"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03729" y="6235700"/>
            <a:ext cx="639763" cy="622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457200" y="2357430"/>
            <a:ext cx="8229600" cy="3768733"/>
          </a:xfrm>
          <a:prstGeom prst="rect">
            <a:avLst/>
          </a:prstGeom>
        </p:spPr>
        <p:txBody>
          <a:bodyPr/>
          <a:lstStyle/>
          <a:p>
            <a:pPr algn="just"/>
            <a:r>
              <a:rPr lang="en-US" sz="2800" dirty="0"/>
              <a:t>There is a scenario where small R-squared values can cause problems. If you need to generate predictions that are relatively precise (narrow prediction intervals), a low R</a:t>
            </a:r>
            <a:r>
              <a:rPr lang="en-US" sz="2800" baseline="30000" dirty="0"/>
              <a:t>2</a:t>
            </a:r>
            <a:r>
              <a:rPr lang="en-US" sz="2800" dirty="0"/>
              <a:t> can be a show stopper.</a:t>
            </a:r>
          </a:p>
          <a:p>
            <a:endParaRPr lang="en-US"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03729" y="6235700"/>
            <a:ext cx="639763" cy="622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642918"/>
            <a:ext cx="7924800" cy="1000132"/>
          </a:xfrm>
        </p:spPr>
        <p:txBody>
          <a:bodyPr>
            <a:normAutofit fontScale="90000"/>
          </a:bodyPr>
          <a:lstStyle/>
          <a:p>
            <a:r>
              <a:rPr lang="en-US" sz="3200" b="1" i="1" cap="none" dirty="0"/>
              <a:t>R-squared and understanding the relationships between the variables</a:t>
            </a:r>
            <a:endParaRPr lang="en-US" sz="3200" i="1" cap="none" dirty="0"/>
          </a:p>
        </p:txBody>
      </p:sp>
      <p:sp>
        <p:nvSpPr>
          <p:cNvPr id="3" name="Content Placeholder 2"/>
          <p:cNvSpPr>
            <a:spLocks noGrp="1"/>
          </p:cNvSpPr>
          <p:nvPr>
            <p:ph idx="4294967295"/>
          </p:nvPr>
        </p:nvSpPr>
        <p:spPr>
          <a:xfrm>
            <a:off x="457200" y="2214554"/>
            <a:ext cx="8229600" cy="3911609"/>
          </a:xfrm>
          <a:prstGeom prst="rect">
            <a:avLst/>
          </a:prstGeom>
        </p:spPr>
        <p:txBody>
          <a:bodyPr>
            <a:normAutofit/>
          </a:bodyPr>
          <a:lstStyle/>
          <a:p>
            <a:pPr algn="just"/>
            <a:r>
              <a:rPr lang="en-US" sz="2400" dirty="0"/>
              <a:t>If your primary goal is to understand the relationships between the variables in your model, the answer to how high R-squared needs to be is very simple. For this objective, R</a:t>
            </a:r>
            <a:r>
              <a:rPr lang="en-US" sz="2400" baseline="30000" dirty="0"/>
              <a:t>2</a:t>
            </a:r>
            <a:r>
              <a:rPr lang="en-US" sz="2400" dirty="0"/>
              <a:t> is irrelevant.</a:t>
            </a:r>
          </a:p>
          <a:p>
            <a:pPr algn="just"/>
            <a:r>
              <a:rPr lang="en-US" sz="2400" dirty="0"/>
              <a:t>Suppose we have a statistically significant coefficient that equals 2. This coefficient indicates that the mean of the dependent variable increases by 2 for every one-unit increase in the independent variable </a:t>
            </a:r>
            <a:r>
              <a:rPr lang="en-US" sz="2400" i="1" dirty="0"/>
              <a:t>irrespective</a:t>
            </a:r>
            <a:r>
              <a:rPr lang="en-US" sz="2400" dirty="0"/>
              <a:t> of the R</a:t>
            </a:r>
            <a:r>
              <a:rPr lang="en-US" sz="2400" baseline="30000" dirty="0"/>
              <a:t>2</a:t>
            </a:r>
            <a:r>
              <a:rPr lang="en-US" sz="2400" dirty="0"/>
              <a:t> value.</a:t>
            </a:r>
          </a:p>
          <a:p>
            <a:endParaRPr lang="en-US"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03729" y="6235700"/>
            <a:ext cx="639763" cy="622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1472" y="928670"/>
            <a:ext cx="8229600" cy="1357322"/>
          </a:xfrm>
        </p:spPr>
        <p:txBody>
          <a:bodyPr>
            <a:noAutofit/>
          </a:bodyPr>
          <a:lstStyle/>
          <a:p>
            <a:r>
              <a:rPr lang="en-US" sz="3200" b="1" i="1" cap="none" dirty="0"/>
              <a:t>R-squared and predicting the dependent variable</a:t>
            </a:r>
            <a:br>
              <a:rPr lang="en-US" sz="3200" b="1" i="1" cap="none" dirty="0"/>
            </a:br>
            <a:endParaRPr lang="en-US" sz="3200" b="1" i="1" cap="none" dirty="0"/>
          </a:p>
        </p:txBody>
      </p:sp>
      <p:sp>
        <p:nvSpPr>
          <p:cNvPr id="3" name="Content Placeholder 2"/>
          <p:cNvSpPr>
            <a:spLocks noGrp="1"/>
          </p:cNvSpPr>
          <p:nvPr>
            <p:ph idx="4294967295"/>
          </p:nvPr>
        </p:nvSpPr>
        <p:spPr>
          <a:xfrm>
            <a:off x="428596" y="2714620"/>
            <a:ext cx="8229600" cy="3625857"/>
          </a:xfrm>
          <a:prstGeom prst="rect">
            <a:avLst/>
          </a:prstGeom>
        </p:spPr>
        <p:txBody>
          <a:bodyPr/>
          <a:lstStyle/>
          <a:p>
            <a:pPr algn="just"/>
            <a:r>
              <a:rPr lang="en-US" sz="2400" dirty="0"/>
              <a:t>R</a:t>
            </a:r>
            <a:r>
              <a:rPr lang="en-US" sz="2400" baseline="30000" dirty="0"/>
              <a:t>2</a:t>
            </a:r>
            <a:r>
              <a:rPr lang="en-US" sz="2400" dirty="0"/>
              <a:t> is relevant in this context because it is a measure of the error. Lower R</a:t>
            </a:r>
            <a:r>
              <a:rPr lang="en-US" sz="2400" baseline="30000" dirty="0"/>
              <a:t>2</a:t>
            </a:r>
            <a:r>
              <a:rPr lang="en-US" sz="2400" dirty="0"/>
              <a:t> values correspond to models with more error, which in turn produces predictions that are less precise. In other words, if your R</a:t>
            </a:r>
            <a:r>
              <a:rPr lang="en-US" sz="2400" baseline="30000" dirty="0"/>
              <a:t>2</a:t>
            </a:r>
            <a:r>
              <a:rPr lang="en-US" sz="2400" dirty="0"/>
              <a:t> is too low, your predictions will be too imprecise to be useful.</a:t>
            </a:r>
          </a:p>
          <a:p>
            <a:endParaRPr lang="en-US" sz="2400"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03729" y="6235700"/>
            <a:ext cx="639763" cy="622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theme/theme1.xml><?xml version="1.0" encoding="utf-8"?>
<a:theme xmlns:a="http://schemas.openxmlformats.org/drawingml/2006/main" name="Horizon">
  <a:themeElements>
    <a:clrScheme name="Horizon">
      <a:dk1>
        <a:srgbClr val="000000"/>
      </a:dk1>
      <a:lt1>
        <a:srgbClr val="FFFFFF"/>
      </a:lt1>
      <a:dk2>
        <a:srgbClr val="1F2123"/>
      </a:dk2>
      <a:lt2>
        <a:srgbClr val="DC9E1F"/>
      </a:lt2>
      <a:accent1>
        <a:srgbClr val="7E97AD"/>
      </a:accent1>
      <a:accent2>
        <a:srgbClr val="CC8E60"/>
      </a:accent2>
      <a:accent3>
        <a:srgbClr val="7A6A60"/>
      </a:accent3>
      <a:accent4>
        <a:srgbClr val="B4936D"/>
      </a:accent4>
      <a:accent5>
        <a:srgbClr val="67787B"/>
      </a:accent5>
      <a:accent6>
        <a:srgbClr val="9D936F"/>
      </a:accent6>
      <a:hlink>
        <a:srgbClr val="646464"/>
      </a:hlink>
      <a:folHlink>
        <a:srgbClr val="969696"/>
      </a:folHlink>
    </a:clrScheme>
    <a:fontScheme name="Horizon">
      <a:majorFont>
        <a:latin typeface="Arial Narrow"/>
        <a:ea typeface=""/>
        <a:cs typeface=""/>
        <a:font script="Jpan" typeface="HGｺﾞｼｯｸM"/>
        <a:font script="Hang" typeface="HY얕은샘물M"/>
        <a:font script="Hans" typeface="方正姚体"/>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Narrow"/>
        <a:ea typeface=""/>
        <a:cs typeface=""/>
        <a:font script="Jpan" typeface="HGｺﾞｼｯｸM"/>
        <a:font script="Hang" typeface="HY얕은샘물M"/>
        <a:font script="Hans" typeface="方正姚体"/>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Horizon">
      <a:fillStyleLst>
        <a:solidFill>
          <a:schemeClr val="phClr"/>
        </a:solidFill>
        <a:gradFill rotWithShape="1">
          <a:gsLst>
            <a:gs pos="0">
              <a:schemeClr val="phClr">
                <a:tint val="83000"/>
                <a:shade val="100000"/>
                <a:satMod val="100000"/>
              </a:schemeClr>
            </a:gs>
            <a:gs pos="100000">
              <a:schemeClr val="phClr">
                <a:tint val="61000"/>
                <a:alpha val="100000"/>
                <a:satMod val="200000"/>
              </a:schemeClr>
            </a:gs>
          </a:gsLst>
          <a:path path="circle">
            <a:fillToRect l="100000" t="100000" r="100000" b="100000"/>
          </a:path>
        </a:gradFill>
        <a:gradFill rotWithShape="1">
          <a:gsLst>
            <a:gs pos="0">
              <a:schemeClr val="phClr">
                <a:shade val="85000"/>
              </a:schemeClr>
            </a:gs>
            <a:gs pos="100000">
              <a:schemeClr val="phClr">
                <a:tint val="90000"/>
                <a:alpha val="100000"/>
                <a:satMod val="200000"/>
              </a:schemeClr>
            </a:gs>
          </a:gsLst>
          <a:path path="circle">
            <a:fillToRect l="100000" t="100000" r="100000" b="100000"/>
          </a:path>
        </a:gradFill>
      </a:fillStyleLst>
      <a:lnStyleLst>
        <a:ln w="9525" cap="flat" cmpd="sng" algn="ctr">
          <a:solidFill>
            <a:schemeClr val="phClr"/>
          </a:solidFill>
          <a:prstDash val="solid"/>
        </a:ln>
        <a:ln w="10795" cap="flat" cmpd="sng" algn="ctr">
          <a:solidFill>
            <a:schemeClr val="phClr"/>
          </a:solidFill>
          <a:prstDash val="solid"/>
        </a:ln>
        <a:ln w="15240" cap="flat" cmpd="sng" algn="ctr">
          <a:solidFill>
            <a:schemeClr val="phClr">
              <a:tint val="25000"/>
              <a:alpha val="25000"/>
            </a:scheme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2924" dir="5400000" rotWithShape="0">
              <a:srgbClr val="000000">
                <a:alpha val="40000"/>
              </a:srgbClr>
            </a:outerShdw>
          </a:effectLst>
        </a:effectStyle>
        <a:effectStyle>
          <a:effectLst>
            <a:outerShdw blurRad="50800" dist="25400" dir="5400000" rotWithShape="0">
              <a:srgbClr val="000000">
                <a:alpha val="40000"/>
              </a:srgbClr>
            </a:outerShdw>
          </a:effectLst>
          <a:scene3d>
            <a:camera prst="orthographicFront">
              <a:rot lat="0" lon="0" rev="0"/>
            </a:camera>
            <a:lightRig rig="flat" dir="t">
              <a:rot lat="0" lon="0" rev="3600000"/>
            </a:lightRig>
          </a:scene3d>
          <a:sp3d prstMaterial="flat">
            <a:bevelT w="34925" h="47625" prst="coolSlant"/>
          </a:sp3d>
        </a:effectStyle>
      </a:effectStyleLst>
      <a:bgFillStyleLst>
        <a:solidFill>
          <a:schemeClr val="phClr"/>
        </a:solidFill>
        <a:gradFill rotWithShape="1">
          <a:gsLst>
            <a:gs pos="0">
              <a:schemeClr val="phClr">
                <a:tint val="96000"/>
                <a:shade val="100000"/>
                <a:alpha val="100000"/>
                <a:satMod val="140000"/>
              </a:schemeClr>
            </a:gs>
            <a:gs pos="31000">
              <a:schemeClr val="phClr">
                <a:tint val="100000"/>
                <a:shade val="90000"/>
                <a:alpha val="100000"/>
              </a:schemeClr>
            </a:gs>
            <a:gs pos="100000">
              <a:schemeClr val="phClr">
                <a:tint val="100000"/>
                <a:shade val="80000"/>
                <a:alpha val="100000"/>
              </a:schemeClr>
            </a:gs>
          </a:gsLst>
          <a:lin ang="5400000" scaled="0"/>
        </a:gradFill>
        <a:gradFill rotWithShape="1">
          <a:gsLst>
            <a:gs pos="0">
              <a:schemeClr val="phClr">
                <a:tint val="96000"/>
                <a:shade val="100000"/>
                <a:alpha val="100000"/>
                <a:satMod val="180000"/>
              </a:schemeClr>
            </a:gs>
            <a:gs pos="41000">
              <a:schemeClr val="phClr">
                <a:tint val="100000"/>
                <a:shade val="100000"/>
                <a:alpha val="100000"/>
                <a:satMod val="150000"/>
              </a:schemeClr>
            </a:gs>
            <a:gs pos="100000">
              <a:schemeClr val="phClr">
                <a:tint val="100000"/>
                <a:shade val="65000"/>
                <a:alpha val="100000"/>
              </a:schemeClr>
            </a:gs>
          </a:gsLst>
          <a:path path="circle">
            <a:fillToRect l="50000" t="80000" r="100000" b="10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Horizon</Template>
  <TotalTime>2011</TotalTime>
  <Words>3489</Words>
  <Application>Microsoft Office PowerPoint</Application>
  <PresentationFormat>On-screen Show (4:3)</PresentationFormat>
  <Paragraphs>517</Paragraphs>
  <Slides>161</Slides>
  <Notes>1</Notes>
  <HiddenSlides>0</HiddenSlides>
  <MMClips>0</MMClips>
  <ScaleCrop>false</ScaleCrop>
  <HeadingPairs>
    <vt:vector size="4" baseType="variant">
      <vt:variant>
        <vt:lpstr>Theme</vt:lpstr>
      </vt:variant>
      <vt:variant>
        <vt:i4>1</vt:i4>
      </vt:variant>
      <vt:variant>
        <vt:lpstr>Slide Titles</vt:lpstr>
      </vt:variant>
      <vt:variant>
        <vt:i4>161</vt:i4>
      </vt:variant>
    </vt:vector>
  </HeadingPairs>
  <TitlesOfParts>
    <vt:vector size="162" baseType="lpstr">
      <vt:lpstr>Horizon</vt:lpstr>
      <vt:lpstr>Multivariate STATISTICS &amp; econometrics</vt:lpstr>
      <vt:lpstr>Case 1</vt:lpstr>
      <vt:lpstr>Company at a glance</vt:lpstr>
      <vt:lpstr>India tractors-market share (%) source- www.Mahindra.Com</vt:lpstr>
      <vt:lpstr>MMFD’s business model</vt:lpstr>
      <vt:lpstr>PowerPoint Presentation</vt:lpstr>
      <vt:lpstr>The forecast &amp; supply chain dilemma</vt:lpstr>
      <vt:lpstr>PowerPoint Presentation</vt:lpstr>
      <vt:lpstr>Available data 1</vt:lpstr>
      <vt:lpstr>Available data 2</vt:lpstr>
      <vt:lpstr>Available data 3</vt:lpstr>
      <vt:lpstr>Mr. Menon finally ended the call after assuring the dealer that he would get the problem resolved.</vt:lpstr>
      <vt:lpstr>Research objective</vt:lpstr>
      <vt:lpstr>Research questions</vt:lpstr>
      <vt:lpstr>Research questions</vt:lpstr>
      <vt:lpstr>PowerPoint Presentation</vt:lpstr>
      <vt:lpstr>PowerPoint Presentation</vt:lpstr>
      <vt:lpstr>PowerPoint Presentation</vt:lpstr>
      <vt:lpstr>PowerPoint Presentation</vt:lpstr>
      <vt:lpstr>PowerPoint Presentation</vt:lpstr>
      <vt:lpstr>1st hypothesis</vt:lpstr>
      <vt:lpstr>2nd hypothesis</vt:lpstr>
      <vt:lpstr>3rd hypothesis</vt:lpstr>
      <vt:lpstr> Which test for hypothesis 1?  Test statistics for one sample case</vt:lpstr>
      <vt:lpstr>Which test for hypothesis 1?   Test statistics for two sample case</vt:lpstr>
      <vt:lpstr>Decision</vt:lpstr>
      <vt:lpstr>PowerPoint Presentation</vt:lpstr>
      <vt:lpstr>One and two tailed test</vt:lpstr>
      <vt:lpstr>PowerPoint Presentation</vt:lpstr>
      <vt:lpstr>What is p-value </vt:lpstr>
      <vt:lpstr>Acceptance or rejection of alternative hypothesis →p value</vt:lpstr>
      <vt:lpstr>An example</vt:lpstr>
      <vt:lpstr>PowerPoint Presentation</vt:lpstr>
      <vt:lpstr>PowerPoint Presentation</vt:lpstr>
      <vt:lpstr>How to modify this with p value?</vt:lpstr>
      <vt:lpstr>For a right tail test </vt:lpstr>
      <vt:lpstr>Test statistics for proportions</vt:lpstr>
      <vt:lpstr>Type I &amp; type II error</vt:lpstr>
      <vt:lpstr>Calculate type I and type II error</vt:lpstr>
      <vt:lpstr>Power of a test</vt:lpstr>
      <vt:lpstr>PowerPoint Presentation</vt:lpstr>
      <vt:lpstr>PowerPoint Presentation</vt:lpstr>
      <vt:lpstr>PowerPoint Presentation</vt:lpstr>
      <vt:lpstr>Type I error</vt:lpstr>
      <vt:lpstr>PowerPoint Presentation</vt:lpstr>
      <vt:lpstr>PowerPoint Presentation</vt:lpstr>
      <vt:lpstr>PowerPoint Presentation</vt:lpstr>
      <vt:lpstr>Power of a test</vt:lpstr>
      <vt:lpstr>Which test for hypothesis 2?</vt:lpstr>
      <vt:lpstr>Which test for hypothesis 3?</vt:lpstr>
      <vt:lpstr>PowerPoint Presentation</vt:lpstr>
      <vt:lpstr>F test</vt:lpstr>
      <vt:lpstr>F test</vt:lpstr>
      <vt:lpstr>F distribution </vt:lpstr>
      <vt:lpstr>ANOVA</vt:lpstr>
      <vt:lpstr>ANOVA example</vt:lpstr>
      <vt:lpstr>The table</vt:lpstr>
      <vt:lpstr>PowerPoint Presentation</vt:lpstr>
      <vt:lpstr>PowerPoint Presentation</vt:lpstr>
      <vt:lpstr>The resulting ANOVA table is </vt:lpstr>
      <vt:lpstr>Decision</vt:lpstr>
      <vt:lpstr>PowerPoint Presentation</vt:lpstr>
      <vt:lpstr>Chi square distribution</vt:lpstr>
      <vt:lpstr>PowerPoint Presentation</vt:lpstr>
      <vt:lpstr>What is a chi square test? </vt:lpstr>
      <vt:lpstr>What is a chi-square statistic? </vt:lpstr>
      <vt:lpstr>PowerPoint Presentation</vt:lpstr>
      <vt:lpstr>PowerPoint Presentation</vt:lpstr>
      <vt:lpstr>PowerPoint Presentation</vt:lpstr>
      <vt:lpstr>PowerPoint Presentation</vt:lpstr>
      <vt:lpstr>Here's the table of expected counts: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Multiple regression</vt:lpstr>
      <vt:lpstr>Example</vt:lpstr>
      <vt:lpstr>Simple relationship</vt:lpstr>
      <vt:lpstr>Multiple relationship</vt:lpstr>
      <vt:lpstr>Problems to start </vt:lpstr>
      <vt:lpstr>Multicollinearity</vt:lpstr>
      <vt:lpstr>Equations</vt:lpstr>
      <vt:lpstr>Multicollinearity</vt:lpstr>
      <vt:lpstr>Correlation results</vt:lpstr>
      <vt:lpstr>The potential solutions include the following:</vt:lpstr>
      <vt:lpstr>PowerPoint Presentation</vt:lpstr>
      <vt:lpstr>PowerPoint Presentation</vt:lpstr>
      <vt:lpstr>PowerPoint Presentation</vt:lpstr>
      <vt:lpstr>R squared</vt:lpstr>
      <vt:lpstr>PowerPoint Presentation</vt:lpstr>
      <vt:lpstr>R-squared has limitations </vt:lpstr>
      <vt:lpstr>Are low r-squared values always a problem?</vt:lpstr>
      <vt:lpstr>PowerPoint Presentation</vt:lpstr>
      <vt:lpstr>R-squared and understanding the relationships between the variables</vt:lpstr>
      <vt:lpstr>R-squared and predicting the dependent variable </vt:lpstr>
      <vt:lpstr>PowerPoint Presentation</vt:lpstr>
      <vt:lpstr>Some problems with r-squared </vt:lpstr>
      <vt:lpstr>PowerPoint Presentation</vt:lpstr>
      <vt:lpstr>Adjusted R-squared</vt:lpstr>
      <vt:lpstr>The adjusted R2 is smaller than the ordinary R2 whenever the number of parameters (K) is greater than 1.</vt:lpstr>
      <vt:lpstr>R squared &amp; adj. R squared</vt:lpstr>
      <vt:lpstr>PowerPoint Presentation</vt:lpstr>
      <vt:lpstr>Statistical software calculates predicted R-squared using the following procedure</vt:lpstr>
      <vt:lpstr>Predicted R-squared</vt:lpstr>
      <vt:lpstr>PowerPoint Presentation</vt:lpstr>
      <vt:lpstr>Residual plot</vt:lpstr>
      <vt:lpstr>Residual plot &amp; goodness of fit</vt:lpstr>
      <vt:lpstr>Correct residual plot</vt:lpstr>
      <vt:lpstr>Standard error of estimate </vt:lpstr>
      <vt:lpstr>The reason N-2 is used rather than N-1 is that two parameters (the slope and the intercept) were estimated.</vt:lpstr>
      <vt:lpstr>Standard error of estimate</vt:lpstr>
      <vt:lpstr>The regression equation in matrix form </vt:lpstr>
      <vt:lpstr>PowerPoint Presentation</vt:lpstr>
      <vt:lpstr>PowerPoint Presentation</vt:lpstr>
      <vt:lpstr>PowerPoint Presentation</vt:lpstr>
      <vt:lpstr>PowerPoint Presentation</vt:lpstr>
      <vt:lpstr>Consider the table below. It shows three performance measures for five students</vt:lpstr>
      <vt:lpstr>PowerPoint Presentation</vt:lpstr>
      <vt:lpstr>Let's begin with matrix X. Matrix X has a column of 1's plus two columns of values for each independent variable. So, this is matrix X and its transpose 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Regression output, R</vt:lpstr>
      <vt:lpstr>PowerPoint Presentation</vt:lpstr>
      <vt:lpstr>PowerPoint Presentation</vt:lpstr>
      <vt:lpstr>PowerPoint Presentation</vt:lpstr>
      <vt:lpstr>Regression output, excel</vt:lpstr>
      <vt:lpstr>Interpretation</vt:lpstr>
      <vt:lpstr>Regression output, python</vt:lpstr>
      <vt:lpstr>Log-likelihood function</vt:lpstr>
      <vt:lpstr>Akaike information criterion</vt:lpstr>
      <vt:lpstr>Bayesian information criterion</vt:lpstr>
      <vt:lpstr>PowerPoint Presentation</vt:lpstr>
      <vt:lpstr>PowerPoint Presentation</vt:lpstr>
      <vt:lpstr>What is the jarque-bera test? </vt:lpstr>
      <vt:lpstr>Running the test </vt:lpstr>
      <vt:lpstr>Interpretation</vt:lpstr>
      <vt:lpstr>Condition number </vt:lpstr>
      <vt:lpstr>Dummy variables in regression </vt:lpstr>
      <vt:lpstr>What is a dummy variable? </vt:lpstr>
      <vt:lpstr>How many dummy variables? </vt:lpstr>
      <vt:lpstr>Avoid the dummy variable trap </vt:lpstr>
      <vt:lpstr>PowerPoint Presentation</vt:lpstr>
      <vt:lpstr>PowerPoint Presentation</vt:lpstr>
      <vt:lpstr>PowerPoint Presentation</vt:lpstr>
      <vt:lpstr>Components of time series</vt:lpstr>
      <vt:lpstr>Classical multiplicative model</vt:lpstr>
      <vt:lpstr>PowerPoint Presentation</vt:lpstr>
      <vt:lpstr>Original data and calculation</vt:lpstr>
      <vt:lpstr>Original plot</vt:lpstr>
      <vt:lpstr>Regression output to find trend</vt:lpstr>
      <vt:lpstr>Forecasted plot</vt:lpstr>
      <vt:lpstr>Conclusion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Multivariate analysis &amp; econometrics</dc:title>
  <dc:creator>sumit rc</dc:creator>
  <cp:lastModifiedBy>SHAHRUKH</cp:lastModifiedBy>
  <cp:revision>173</cp:revision>
  <dcterms:created xsi:type="dcterms:W3CDTF">2020-05-18T15:02:20Z</dcterms:created>
  <dcterms:modified xsi:type="dcterms:W3CDTF">2021-08-16T04:46:13Z</dcterms:modified>
</cp:coreProperties>
</file>